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58" r:id="rId4"/>
    <p:sldId id="282" r:id="rId5"/>
    <p:sldId id="263" r:id="rId6"/>
    <p:sldId id="267" r:id="rId7"/>
    <p:sldId id="268" r:id="rId8"/>
    <p:sldId id="260" r:id="rId9"/>
    <p:sldId id="271" r:id="rId10"/>
    <p:sldId id="272" r:id="rId11"/>
    <p:sldId id="273" r:id="rId12"/>
    <p:sldId id="284" r:id="rId13"/>
    <p:sldId id="285" r:id="rId14"/>
    <p:sldId id="286" r:id="rId15"/>
    <p:sldId id="288" r:id="rId16"/>
    <p:sldId id="289" r:id="rId17"/>
    <p:sldId id="269" r:id="rId18"/>
    <p:sldId id="270" r:id="rId19"/>
    <p:sldId id="261" r:id="rId20"/>
    <p:sldId id="280" r:id="rId21"/>
    <p:sldId id="281" r:id="rId22"/>
    <p:sldId id="290" r:id="rId23"/>
    <p:sldId id="262" r:id="rId24"/>
    <p:sldId id="283" r:id="rId25"/>
    <p:sldId id="291" r:id="rId26"/>
    <p:sldId id="287" r:id="rId27"/>
    <p:sldId id="275" r:id="rId28"/>
    <p:sldId id="274" r:id="rId29"/>
    <p:sldId id="276" r:id="rId30"/>
    <p:sldId id="279" r:id="rId31"/>
    <p:sldId id="277" r:id="rId32"/>
    <p:sldId id="278"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C5B3"/>
    <a:srgbClr val="45D4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5B80E6-AC47-4F82-9D66-34A1AE9552A1}" v="523" dt="2025-05-26T12:56:39.102"/>
    <p1510:client id="{CC9206C7-C53F-13D5-7CDE-E9275EAB80C6}" v="2" dt="2025-05-26T05:17:24.78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1840" autoAdjust="0"/>
  </p:normalViewPr>
  <p:slideViewPr>
    <p:cSldViewPr snapToGrid="0">
      <p:cViewPr varScale="1">
        <p:scale>
          <a:sx n="90" d="100"/>
          <a:sy n="90" d="100"/>
        </p:scale>
        <p:origin x="58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E972BE-E689-4E99-8A35-1573F3272D65}"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911115-F1D5-4704-BC73-753F164A4D3E}" type="slidenum">
              <a:rPr lang="en-US" smtClean="0"/>
              <a:t>‹#›</a:t>
            </a:fld>
            <a:endParaRPr lang="en-US"/>
          </a:p>
        </p:txBody>
      </p:sp>
    </p:spTree>
    <p:extLst>
      <p:ext uri="{BB962C8B-B14F-4D97-AF65-F5344CB8AC3E}">
        <p14:creationId xmlns:p14="http://schemas.microsoft.com/office/powerpoint/2010/main" val="419551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11115-F1D5-4704-BC73-753F164A4D3E}" type="slidenum">
              <a:rPr lang="en-US" smtClean="0"/>
              <a:t>1</a:t>
            </a:fld>
            <a:endParaRPr lang="en-US"/>
          </a:p>
        </p:txBody>
      </p:sp>
    </p:spTree>
    <p:extLst>
      <p:ext uri="{BB962C8B-B14F-4D97-AF65-F5344CB8AC3E}">
        <p14:creationId xmlns:p14="http://schemas.microsoft.com/office/powerpoint/2010/main" val="863037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b="1" dirty="0"/>
              <a:t>✅ </a:t>
            </a:r>
            <a:r>
              <a:rPr lang="vi-VN" b="1" dirty="0"/>
              <a:t>Gợi ý hình ảnh cho từng slide:</a:t>
            </a:r>
          </a:p>
          <a:p>
            <a:pPr>
              <a:buFont typeface="Arial" panose="020B0604020202020204" pitchFamily="34" charset="0"/>
              <a:buChar char="•"/>
            </a:pPr>
            <a:r>
              <a:rPr lang="vi-VN" b="1" dirty="0"/>
              <a:t>Slide 1:</a:t>
            </a:r>
            <a:endParaRPr lang="vi-VN" dirty="0"/>
          </a:p>
          <a:p>
            <a:pPr marL="742950" lvl="1" indent="-285750">
              <a:buFont typeface="Arial" panose="020B0604020202020204" pitchFamily="34" charset="0"/>
              <a:buChar char="•"/>
            </a:pPr>
            <a:r>
              <a:rPr lang="vi-VN" dirty="0"/>
              <a:t>Sơ đồ đo dòng bằng CT và Shunt.</a:t>
            </a:r>
          </a:p>
          <a:p>
            <a:pPr marL="742950" lvl="1" indent="-285750">
              <a:buFont typeface="Arial" panose="020B0604020202020204" pitchFamily="34" charset="0"/>
              <a:buChar char="•"/>
            </a:pPr>
            <a:r>
              <a:rPr lang="vi-VN" dirty="0"/>
              <a:t>Mạch chia áp đơn giản (với tụ và điện trở).</a:t>
            </a:r>
          </a:p>
          <a:p>
            <a:pPr>
              <a:buFont typeface="Arial" panose="020B0604020202020204" pitchFamily="34" charset="0"/>
              <a:buChar char="•"/>
            </a:pPr>
            <a:r>
              <a:rPr lang="vi-VN" b="1" dirty="0"/>
              <a:t>Slide 2:</a:t>
            </a:r>
            <a:endParaRPr lang="vi-VN" dirty="0"/>
          </a:p>
          <a:p>
            <a:pPr marL="742950" lvl="1" indent="-285750">
              <a:buFont typeface="Arial" panose="020B0604020202020204" pitchFamily="34" charset="0"/>
              <a:buChar char="•"/>
            </a:pPr>
            <a:r>
              <a:rPr lang="vi-VN" dirty="0"/>
              <a:t>Hình tam giác công suất P–Q–S.</a:t>
            </a:r>
          </a:p>
          <a:p>
            <a:pPr marL="742950" lvl="1" indent="-285750">
              <a:buFont typeface="Arial" panose="020B0604020202020204" pitchFamily="34" charset="0"/>
              <a:buChar char="•"/>
            </a:pPr>
            <a:r>
              <a:rPr lang="vi-VN" dirty="0"/>
              <a:t>Sơ đồ khối của IC ADE7753 hoặc sơ đồ tổng quát tính Wh = P × t.</a:t>
            </a:r>
          </a:p>
          <a:p>
            <a:endParaRPr lang="en-US" dirty="0"/>
          </a:p>
        </p:txBody>
      </p:sp>
      <p:sp>
        <p:nvSpPr>
          <p:cNvPr id="4" name="Slide Number Placeholder 3"/>
          <p:cNvSpPr>
            <a:spLocks noGrp="1"/>
          </p:cNvSpPr>
          <p:nvPr>
            <p:ph type="sldNum" sz="quarter" idx="5"/>
          </p:nvPr>
        </p:nvSpPr>
        <p:spPr/>
        <p:txBody>
          <a:bodyPr/>
          <a:lstStyle/>
          <a:p>
            <a:fld id="{61911115-F1D5-4704-BC73-753F164A4D3E}" type="slidenum">
              <a:rPr lang="en-US" smtClean="0"/>
              <a:t>6</a:t>
            </a:fld>
            <a:endParaRPr lang="en-US"/>
          </a:p>
        </p:txBody>
      </p:sp>
    </p:spTree>
    <p:extLst>
      <p:ext uri="{BB962C8B-B14F-4D97-AF65-F5344CB8AC3E}">
        <p14:creationId xmlns:p14="http://schemas.microsoft.com/office/powerpoint/2010/main" val="397937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ctr" latinLnBrk="0" hangingPunct="1">
              <a:buNone/>
            </a:pPr>
            <a:r>
              <a:rPr lang="en-US" sz="1800" b="0" i="0" u="none" strike="noStrike" kern="1200" dirty="0">
                <a:solidFill>
                  <a:srgbClr val="000000"/>
                </a:solidFill>
                <a:effectLst/>
                <a:latin typeface="Aptos" panose="020B0004020202020204" pitchFamily="34" charset="0"/>
              </a:rPr>
              <a:t>Linh </a:t>
            </a:r>
            <a:r>
              <a:rPr lang="en-US" sz="1800" b="0" i="0" u="none" strike="noStrike" kern="1200" dirty="0" err="1">
                <a:solidFill>
                  <a:srgbClr val="000000"/>
                </a:solidFill>
                <a:effectLst/>
                <a:latin typeface="Aptos" panose="020B0004020202020204" pitchFamily="34" charset="0"/>
              </a:rPr>
              <a:t>kiện</a:t>
            </a:r>
            <a:endParaRPr lang="en-US" sz="1800" b="0" i="0" u="none" strike="noStrike" dirty="0">
              <a:effectLst/>
              <a:latin typeface="Arial" panose="020B0604020202020204" pitchFamily="34" charset="0"/>
            </a:endParaRPr>
          </a:p>
          <a:p>
            <a:pPr marL="0" algn="l" rtl="0" eaLnBrk="1" fontAlgn="ctr" latinLnBrk="0" hangingPunct="1">
              <a:buNone/>
            </a:pPr>
            <a:r>
              <a:rPr lang="en-US" sz="1800" b="0" i="0" u="none" strike="noStrike" kern="1200" dirty="0">
                <a:solidFill>
                  <a:srgbClr val="000000"/>
                </a:solidFill>
                <a:effectLst/>
                <a:latin typeface="Aptos" panose="020B0004020202020204" pitchFamily="34" charset="0"/>
              </a:rPr>
              <a:t>Vai </a:t>
            </a:r>
            <a:r>
              <a:rPr lang="en-US" sz="1800" b="0" i="0" u="none" strike="noStrike" kern="1200" dirty="0" err="1">
                <a:solidFill>
                  <a:srgbClr val="000000"/>
                </a:solidFill>
                <a:effectLst/>
                <a:latin typeface="Aptos" panose="020B0004020202020204" pitchFamily="34" charset="0"/>
              </a:rPr>
              <a:t>trò</a:t>
            </a:r>
            <a:r>
              <a:rPr lang="en-US" sz="1800" b="0" i="0" u="none" strike="noStrike" kern="1200" dirty="0">
                <a:solidFill>
                  <a:srgbClr val="000000"/>
                </a:solidFill>
                <a:effectLst/>
                <a:latin typeface="Aptos" panose="020B0004020202020204" pitchFamily="34" charset="0"/>
              </a:rPr>
              <a:t> </a:t>
            </a:r>
            <a:r>
              <a:rPr lang="en-US" sz="1800" b="0" i="0" u="none" strike="noStrike" kern="1200" dirty="0" err="1">
                <a:solidFill>
                  <a:srgbClr val="000000"/>
                </a:solidFill>
                <a:effectLst/>
                <a:latin typeface="Aptos" panose="020B0004020202020204" pitchFamily="34" charset="0"/>
              </a:rPr>
              <a:t>chính</a:t>
            </a:r>
            <a:endParaRPr lang="en-US" sz="1800" b="0" i="0" u="none" strike="noStrike" dirty="0">
              <a:effectLst/>
              <a:latin typeface="Arial" panose="020B0604020202020204" pitchFamily="34" charset="0"/>
            </a:endParaRPr>
          </a:p>
          <a:p>
            <a:pPr marL="0" algn="l" rtl="0" eaLnBrk="1" fontAlgn="ctr" latinLnBrk="0" hangingPunct="1">
              <a:buNone/>
            </a:pPr>
            <a:r>
              <a:rPr lang="en-US" sz="1800" b="1" i="0" u="none" strike="noStrike" kern="1200" dirty="0">
                <a:solidFill>
                  <a:srgbClr val="000000"/>
                </a:solidFill>
                <a:effectLst/>
                <a:latin typeface="Aptos" panose="020B0004020202020204" pitchFamily="34" charset="0"/>
              </a:rPr>
              <a:t>STM32F030</a:t>
            </a:r>
            <a:endParaRPr lang="en-US" sz="1800" b="0" i="0" u="none" strike="noStrike" dirty="0">
              <a:effectLst/>
              <a:latin typeface="Arial" panose="020B0604020202020204" pitchFamily="34" charset="0"/>
            </a:endParaRPr>
          </a:p>
          <a:p>
            <a:pPr marL="0" algn="l" rtl="0" eaLnBrk="1" fontAlgn="ctr" latinLnBrk="0" hangingPunct="1">
              <a:buNone/>
            </a:pPr>
            <a:r>
              <a:rPr lang="vi-VN" sz="1800" b="0" i="0" u="none" strike="noStrike" kern="1200" dirty="0">
                <a:solidFill>
                  <a:srgbClr val="000000"/>
                </a:solidFill>
                <a:effectLst/>
                <a:latin typeface="Aptos" panose="020B0004020202020204" pitchFamily="34" charset="0"/>
              </a:rPr>
              <a:t>Vi điều khiển trung tâm, xử lý dữ liệu đo lường, giao tiếp và điều khiển hệ thống.</a:t>
            </a:r>
            <a:endParaRPr lang="en-US" sz="1800" b="0" i="0" u="none" strike="noStrike" dirty="0">
              <a:effectLst/>
              <a:latin typeface="Arial" panose="020B0604020202020204" pitchFamily="34" charset="0"/>
            </a:endParaRPr>
          </a:p>
          <a:p>
            <a:pPr marL="0" algn="l" rtl="0" eaLnBrk="1" fontAlgn="ctr" latinLnBrk="0" hangingPunct="1">
              <a:buNone/>
            </a:pPr>
            <a:r>
              <a:rPr lang="en-US" sz="1800" b="1" i="0" u="none" strike="noStrike" kern="1200" dirty="0">
                <a:solidFill>
                  <a:srgbClr val="000000"/>
                </a:solidFill>
                <a:effectLst/>
                <a:latin typeface="Aptos" panose="020B0004020202020204" pitchFamily="34" charset="0"/>
              </a:rPr>
              <a:t>ADE7753</a:t>
            </a:r>
            <a:endParaRPr lang="en-US" sz="1800" b="0" i="0" u="none" strike="noStrike" dirty="0">
              <a:effectLst/>
              <a:latin typeface="Arial" panose="020B0604020202020204" pitchFamily="34" charset="0"/>
            </a:endParaRPr>
          </a:p>
          <a:p>
            <a:pPr marL="0" algn="l" rtl="0" eaLnBrk="1" fontAlgn="ctr" latinLnBrk="0" hangingPunct="1">
              <a:buNone/>
            </a:pPr>
            <a:r>
              <a:rPr lang="vi-VN" sz="1800" b="0" i="0" u="none" strike="noStrike" kern="1200" dirty="0">
                <a:solidFill>
                  <a:srgbClr val="000000"/>
                </a:solidFill>
                <a:effectLst/>
                <a:latin typeface="Aptos" panose="020B0004020202020204" pitchFamily="34" charset="0"/>
              </a:rPr>
              <a:t>IC đo lường điện năng: nhận tín hiệu điện áp &amp; dòng, tính công suất, điện năng tiêu thụ.</a:t>
            </a:r>
            <a:endParaRPr lang="en-US" sz="1800" b="0" i="0" u="none" strike="noStrike" dirty="0">
              <a:effectLst/>
              <a:latin typeface="Arial" panose="020B0604020202020204" pitchFamily="34" charset="0"/>
            </a:endParaRPr>
          </a:p>
          <a:p>
            <a:pPr marL="0" algn="l" rtl="0" eaLnBrk="1" fontAlgn="ctr" latinLnBrk="0" hangingPunct="1">
              <a:buNone/>
            </a:pPr>
            <a:r>
              <a:rPr lang="en-US" sz="1800" b="1" i="0" u="none" strike="noStrike" kern="1200" dirty="0" err="1">
                <a:solidFill>
                  <a:srgbClr val="000000"/>
                </a:solidFill>
                <a:effectLst/>
                <a:latin typeface="Aptos" panose="020B0004020202020204" pitchFamily="34" charset="0"/>
              </a:rPr>
              <a:t>Cảm</a:t>
            </a:r>
            <a:r>
              <a:rPr lang="en-US" sz="1800" b="1" i="0" u="none" strike="noStrike" kern="1200" dirty="0">
                <a:solidFill>
                  <a:srgbClr val="000000"/>
                </a:solidFill>
                <a:effectLst/>
                <a:latin typeface="Aptos" panose="020B0004020202020204" pitchFamily="34" charset="0"/>
              </a:rPr>
              <a:t> </a:t>
            </a:r>
            <a:r>
              <a:rPr lang="en-US" sz="1800" b="1" i="0" u="none" strike="noStrike" kern="1200" dirty="0" err="1">
                <a:solidFill>
                  <a:srgbClr val="000000"/>
                </a:solidFill>
                <a:effectLst/>
                <a:latin typeface="Aptos" panose="020B0004020202020204" pitchFamily="34" charset="0"/>
              </a:rPr>
              <a:t>biến</a:t>
            </a:r>
            <a:r>
              <a:rPr lang="en-US" sz="1800" b="1" i="0" u="none" strike="noStrike" kern="1200" dirty="0">
                <a:solidFill>
                  <a:srgbClr val="000000"/>
                </a:solidFill>
                <a:effectLst/>
                <a:latin typeface="Aptos" panose="020B0004020202020204" pitchFamily="34" charset="0"/>
              </a:rPr>
              <a:t> </a:t>
            </a:r>
            <a:r>
              <a:rPr lang="en-US" sz="1800" b="1" i="0" u="none" strike="noStrike" kern="1200" dirty="0" err="1">
                <a:solidFill>
                  <a:srgbClr val="000000"/>
                </a:solidFill>
                <a:effectLst/>
                <a:latin typeface="Aptos" panose="020B0004020202020204" pitchFamily="34" charset="0"/>
              </a:rPr>
              <a:t>dòng</a:t>
            </a:r>
            <a:r>
              <a:rPr lang="en-US" sz="1800" b="1" i="0" u="none" strike="noStrike" kern="1200" dirty="0">
                <a:solidFill>
                  <a:srgbClr val="000000"/>
                </a:solidFill>
                <a:effectLst/>
                <a:latin typeface="Aptos" panose="020B0004020202020204" pitchFamily="34" charset="0"/>
              </a:rPr>
              <a:t> (CT / Hall)</a:t>
            </a:r>
            <a:endParaRPr lang="en-US" sz="1800" b="0" i="0" u="none" strike="noStrike" dirty="0">
              <a:effectLst/>
              <a:latin typeface="Arial" panose="020B0604020202020204" pitchFamily="34" charset="0"/>
            </a:endParaRPr>
          </a:p>
          <a:p>
            <a:pPr marL="0" algn="l" rtl="0" eaLnBrk="1" fontAlgn="ctr" latinLnBrk="0" hangingPunct="1">
              <a:buNone/>
            </a:pPr>
            <a:r>
              <a:rPr lang="vi-VN" sz="1800" b="0" i="0" u="none" strike="noStrike" kern="1200" dirty="0">
                <a:solidFill>
                  <a:srgbClr val="000000"/>
                </a:solidFill>
                <a:effectLst/>
                <a:latin typeface="Aptos" panose="020B0004020202020204" pitchFamily="34" charset="0"/>
              </a:rPr>
              <a:t>Chuyển tín hiệu dòng điện thành tín hiệu điện áp an toàn để đưa vào IC đo (ADE7753).</a:t>
            </a:r>
            <a:endParaRPr lang="en-US" sz="1800" b="0" i="0" u="none" strike="noStrike" dirty="0">
              <a:effectLst/>
              <a:latin typeface="Arial" panose="020B0604020202020204" pitchFamily="34" charset="0"/>
            </a:endParaRPr>
          </a:p>
          <a:p>
            <a:pPr marL="0" algn="l" rtl="0" eaLnBrk="1" fontAlgn="ctr" latinLnBrk="0" hangingPunct="1">
              <a:buNone/>
            </a:pPr>
            <a:r>
              <a:rPr lang="en-US" sz="1800" b="1" i="0" u="none" strike="noStrike" kern="1200" dirty="0">
                <a:solidFill>
                  <a:srgbClr val="000000"/>
                </a:solidFill>
                <a:effectLst/>
                <a:latin typeface="Aptos" panose="020B0004020202020204" pitchFamily="34" charset="0"/>
              </a:rPr>
              <a:t>AT24C04</a:t>
            </a:r>
            <a:endParaRPr lang="en-US" sz="1800" b="0" i="0" u="none" strike="noStrike" dirty="0">
              <a:effectLst/>
              <a:latin typeface="Arial" panose="020B0604020202020204" pitchFamily="34" charset="0"/>
            </a:endParaRPr>
          </a:p>
          <a:p>
            <a:pPr marL="0" algn="l" rtl="0" eaLnBrk="1" fontAlgn="ctr" latinLnBrk="0" hangingPunct="1">
              <a:buNone/>
            </a:pPr>
            <a:r>
              <a:rPr lang="vi-VN" sz="1800" b="0" i="0" u="none" strike="noStrike" kern="1200" dirty="0">
                <a:solidFill>
                  <a:srgbClr val="000000"/>
                </a:solidFill>
                <a:effectLst/>
                <a:latin typeface="Aptos" panose="020B0004020202020204" pitchFamily="34" charset="0"/>
              </a:rPr>
              <a:t>Giao tiếp RS485 giữa công tơ và máy tính (WinForm).</a:t>
            </a:r>
            <a:endParaRPr lang="en-US" sz="1800" b="0" i="0" u="none" strike="noStrike" dirty="0">
              <a:effectLst/>
              <a:latin typeface="Arial" panose="020B0604020202020204" pitchFamily="34" charset="0"/>
            </a:endParaRPr>
          </a:p>
          <a:p>
            <a:pPr marL="0" algn="l" rtl="0" eaLnBrk="1" fontAlgn="ctr" latinLnBrk="0" hangingPunct="1">
              <a:buNone/>
            </a:pPr>
            <a:r>
              <a:rPr lang="en-US" sz="1800" b="1" i="0" u="none" strike="noStrike" kern="1200" dirty="0">
                <a:solidFill>
                  <a:srgbClr val="000000"/>
                </a:solidFill>
                <a:effectLst/>
                <a:latin typeface="Aptos" panose="020B0004020202020204" pitchFamily="34" charset="0"/>
              </a:rPr>
              <a:t>MAX7219</a:t>
            </a:r>
            <a:endParaRPr lang="en-US" sz="1800" b="0" i="0" u="none" strike="noStrike" dirty="0">
              <a:effectLst/>
              <a:latin typeface="Arial" panose="020B0604020202020204" pitchFamily="34" charset="0"/>
            </a:endParaRPr>
          </a:p>
          <a:p>
            <a:pPr marL="0" algn="l" rtl="0" eaLnBrk="1" fontAlgn="ctr" latinLnBrk="0" hangingPunct="1">
              <a:buNone/>
            </a:pPr>
            <a:r>
              <a:rPr lang="vi-VN" sz="1800" b="0" i="0" u="none" strike="noStrike" kern="1200" dirty="0">
                <a:solidFill>
                  <a:srgbClr val="000000"/>
                </a:solidFill>
                <a:effectLst/>
                <a:latin typeface="Aptos" panose="020B0004020202020204" pitchFamily="34" charset="0"/>
              </a:rPr>
              <a:t>Điều khiển LED 7 đoạn hiển thị thông số đo được.</a:t>
            </a:r>
            <a:endParaRPr lang="en-US" sz="1800" b="0" i="0" u="none" strike="noStrike" dirty="0">
              <a:effectLst/>
              <a:latin typeface="Arial" panose="020B0604020202020204" pitchFamily="34" charset="0"/>
            </a:endParaRPr>
          </a:p>
          <a:p>
            <a:pPr marL="0" algn="l" rtl="0" eaLnBrk="1" fontAlgn="ctr" latinLnBrk="0" hangingPunct="1">
              <a:buNone/>
            </a:pPr>
            <a:r>
              <a:rPr lang="en-US" sz="1800" b="1" i="0" u="none" strike="noStrike" kern="1200" dirty="0">
                <a:solidFill>
                  <a:srgbClr val="000000"/>
                </a:solidFill>
                <a:effectLst/>
                <a:latin typeface="Aptos" panose="020B0004020202020204" pitchFamily="34" charset="0"/>
              </a:rPr>
              <a:t>AT24C04 </a:t>
            </a:r>
            <a:r>
              <a:rPr lang="vi-VN" sz="1800" b="0" i="0" u="none" strike="noStrike" kern="1200" dirty="0">
                <a:solidFill>
                  <a:srgbClr val="000000"/>
                </a:solidFill>
                <a:effectLst/>
                <a:latin typeface="Aptos" panose="020B0004020202020204" pitchFamily="34" charset="0"/>
              </a:rPr>
              <a:t>Lưu dữ liệu quan trọng như số điện, cài đặt, giữ được khi mất nguồn.</a:t>
            </a:r>
            <a:endParaRPr lang="en-US" sz="1800" b="0" i="0" u="none" strike="noStrike" dirty="0">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1911115-F1D5-4704-BC73-753F164A4D3E}" type="slidenum">
              <a:rPr lang="en-US" smtClean="0"/>
              <a:t>11</a:t>
            </a:fld>
            <a:endParaRPr lang="en-US"/>
          </a:p>
        </p:txBody>
      </p:sp>
    </p:spTree>
    <p:extLst>
      <p:ext uri="{BB962C8B-B14F-4D97-AF65-F5344CB8AC3E}">
        <p14:creationId xmlns:p14="http://schemas.microsoft.com/office/powerpoint/2010/main" val="2608156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11115-F1D5-4704-BC73-753F164A4D3E}" type="slidenum">
              <a:rPr lang="en-US" smtClean="0"/>
              <a:t>12</a:t>
            </a:fld>
            <a:endParaRPr lang="en-US"/>
          </a:p>
        </p:txBody>
      </p:sp>
    </p:spTree>
    <p:extLst>
      <p:ext uri="{BB962C8B-B14F-4D97-AF65-F5344CB8AC3E}">
        <p14:creationId xmlns:p14="http://schemas.microsoft.com/office/powerpoint/2010/main" val="4072873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1099B-0ABF-C636-96E6-21BB6F019B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80795A-BA6D-BFBA-72A6-551C298A2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1D46AA-427E-538B-1F76-A0B1F593D1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64AF49-9198-0F43-7AE4-3B42B53211A6}"/>
              </a:ext>
            </a:extLst>
          </p:cNvPr>
          <p:cNvSpPr>
            <a:spLocks noGrp="1"/>
          </p:cNvSpPr>
          <p:nvPr>
            <p:ph type="sldNum" sz="quarter" idx="5"/>
          </p:nvPr>
        </p:nvSpPr>
        <p:spPr/>
        <p:txBody>
          <a:bodyPr/>
          <a:lstStyle/>
          <a:p>
            <a:fld id="{61911115-F1D5-4704-BC73-753F164A4D3E}" type="slidenum">
              <a:rPr lang="en-US" smtClean="0"/>
              <a:t>13</a:t>
            </a:fld>
            <a:endParaRPr lang="en-US"/>
          </a:p>
        </p:txBody>
      </p:sp>
    </p:spTree>
    <p:extLst>
      <p:ext uri="{BB962C8B-B14F-4D97-AF65-F5344CB8AC3E}">
        <p14:creationId xmlns:p14="http://schemas.microsoft.com/office/powerpoint/2010/main" val="298669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08780-0B8B-5490-E820-26E8DEAE5E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C8DE5-FE09-BB63-0A84-D9D95D3E5E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E878BF-E4E8-FE9C-A3DF-BC2F8EA0EF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2AF41E-F344-123A-2937-A249B7F8FF08}"/>
              </a:ext>
            </a:extLst>
          </p:cNvPr>
          <p:cNvSpPr>
            <a:spLocks noGrp="1"/>
          </p:cNvSpPr>
          <p:nvPr>
            <p:ph type="sldNum" sz="quarter" idx="5"/>
          </p:nvPr>
        </p:nvSpPr>
        <p:spPr/>
        <p:txBody>
          <a:bodyPr/>
          <a:lstStyle/>
          <a:p>
            <a:fld id="{61911115-F1D5-4704-BC73-753F164A4D3E}" type="slidenum">
              <a:rPr lang="en-US" smtClean="0"/>
              <a:t>14</a:t>
            </a:fld>
            <a:endParaRPr lang="en-US"/>
          </a:p>
        </p:txBody>
      </p:sp>
    </p:spTree>
    <p:extLst>
      <p:ext uri="{BB962C8B-B14F-4D97-AF65-F5344CB8AC3E}">
        <p14:creationId xmlns:p14="http://schemas.microsoft.com/office/powerpoint/2010/main" val="2839331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11115-F1D5-4704-BC73-753F164A4D3E}" type="slidenum">
              <a:rPr lang="en-US" smtClean="0"/>
              <a:t>16</a:t>
            </a:fld>
            <a:endParaRPr lang="en-US"/>
          </a:p>
        </p:txBody>
      </p:sp>
    </p:spTree>
    <p:extLst>
      <p:ext uri="{BB962C8B-B14F-4D97-AF65-F5344CB8AC3E}">
        <p14:creationId xmlns:p14="http://schemas.microsoft.com/office/powerpoint/2010/main" val="2598491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1911115-F1D5-4704-BC73-753F164A4D3E}" type="slidenum">
              <a:rPr lang="en-US" smtClean="0"/>
              <a:t>18</a:t>
            </a:fld>
            <a:endParaRPr lang="en-US"/>
          </a:p>
        </p:txBody>
      </p:sp>
    </p:spTree>
    <p:extLst>
      <p:ext uri="{BB962C8B-B14F-4D97-AF65-F5344CB8AC3E}">
        <p14:creationId xmlns:p14="http://schemas.microsoft.com/office/powerpoint/2010/main" val="391703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6B91C5-AA89-4662-D0EA-AEDABE0137E2}"/>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F770762E-3BD6-540E-C707-4FA05A35A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F8FEA-C385-93AC-A7F4-69503B3A9F7E}"/>
              </a:ext>
            </a:extLst>
          </p:cNvPr>
          <p:cNvSpPr>
            <a:spLocks noGrp="1"/>
          </p:cNvSpPr>
          <p:nvPr>
            <p:ph type="sldNum" sz="quarter" idx="12"/>
          </p:nvPr>
        </p:nvSpPr>
        <p:spPr/>
        <p:txBody>
          <a:bodyPr/>
          <a:lstStyle/>
          <a:p>
            <a:fld id="{BD1AAA99-CFFE-4451-B98C-FED39CB8B7BC}" type="slidenum">
              <a:rPr lang="en-US" smtClean="0"/>
              <a:t>‹#›</a:t>
            </a:fld>
            <a:endParaRPr lang="en-US"/>
          </a:p>
        </p:txBody>
      </p:sp>
      <p:sp>
        <p:nvSpPr>
          <p:cNvPr id="7" name="Rectangle 6">
            <a:extLst>
              <a:ext uri="{FF2B5EF4-FFF2-40B4-BE49-F238E27FC236}">
                <a16:creationId xmlns:a16="http://schemas.microsoft.com/office/drawing/2014/main" id="{15CB9382-7E81-039B-F845-A3FE87182421}"/>
              </a:ext>
            </a:extLst>
          </p:cNvPr>
          <p:cNvSpPr/>
          <p:nvPr userDrawn="1"/>
        </p:nvSpPr>
        <p:spPr>
          <a:xfrm>
            <a:off x="0" y="241540"/>
            <a:ext cx="6096000" cy="560717"/>
          </a:xfrm>
          <a:prstGeom prst="rect">
            <a:avLst/>
          </a:prstGeom>
          <a:solidFill>
            <a:srgbClr val="5A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1332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61A90-C1BE-EEA8-6460-DE73BFFC5E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840079-54B3-BF9D-8108-B2EDEA229389}"/>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4" name="Footer Placeholder 3">
            <a:extLst>
              <a:ext uri="{FF2B5EF4-FFF2-40B4-BE49-F238E27FC236}">
                <a16:creationId xmlns:a16="http://schemas.microsoft.com/office/drawing/2014/main" id="{3F6B884D-E37F-8DD2-3EB3-B8BC88EB8D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A02E9B-FB84-9C8A-1805-7B3CAF6CC27B}"/>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3691261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874E6D-538C-EEC3-C7EC-973E2E8BBD4D}"/>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3" name="Footer Placeholder 2">
            <a:extLst>
              <a:ext uri="{FF2B5EF4-FFF2-40B4-BE49-F238E27FC236}">
                <a16:creationId xmlns:a16="http://schemas.microsoft.com/office/drawing/2014/main" id="{5BDACB6A-8193-3003-C176-14FE65C336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2EF9D14-922E-934A-575A-0D5652F7BD68}"/>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399761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5BE78-9071-568B-9396-C41B324892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DAA2F2-4C3D-5519-6DBA-CF42693BF1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F1DA6E-D6D2-7263-2661-0767B35804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13B337-BBEB-599A-69E7-D6970680072A}"/>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6" name="Footer Placeholder 5">
            <a:extLst>
              <a:ext uri="{FF2B5EF4-FFF2-40B4-BE49-F238E27FC236}">
                <a16:creationId xmlns:a16="http://schemas.microsoft.com/office/drawing/2014/main" id="{CEBF4633-8943-F8F6-58D5-4B879E5FD7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146FCA-A324-4218-D187-E955C1AA8A82}"/>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13578727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3CA1-6A37-20B5-0E8C-054035C4D4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F68905B-875C-2B04-BB16-626A351BA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222B64-5CDC-4171-0CBE-79F9D4CAD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A7C876-2A34-31E6-010A-E75B015BB830}"/>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6" name="Footer Placeholder 5">
            <a:extLst>
              <a:ext uri="{FF2B5EF4-FFF2-40B4-BE49-F238E27FC236}">
                <a16:creationId xmlns:a16="http://schemas.microsoft.com/office/drawing/2014/main" id="{DB414EC2-50F0-08A7-39FF-86C25C0F79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7F39AD-3B9C-831C-4AAA-EEBA493813B7}"/>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40562799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D5FE-2ABB-F6E5-B43B-760C48F6020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D4F0EB-0FD6-5829-32A9-4C455044A8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D287C-C20D-4123-32F0-2975F43837E8}"/>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5C311DA4-C364-FA65-B55A-8B3039912D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E9B942-B5AA-79AF-CE4C-D131F2725D34}"/>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35797066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B87C9D-D045-4281-D34F-E528543CB5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9D4582-2346-71FF-BAB1-30061B0CD3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48BD7-71FF-3B73-E075-650A247815A2}"/>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291D4561-E7FC-7D9D-E0AC-51F221BAE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819D50-117E-4CBF-65D4-8131E5F14409}"/>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1799032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6B91C5-AA89-4662-D0EA-AEDABE0137E2}"/>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F770762E-3BD6-540E-C707-4FA05A35A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F8FEA-C385-93AC-A7F4-69503B3A9F7E}"/>
              </a:ext>
            </a:extLst>
          </p:cNvPr>
          <p:cNvSpPr>
            <a:spLocks noGrp="1"/>
          </p:cNvSpPr>
          <p:nvPr>
            <p:ph type="sldNum" sz="quarter" idx="12"/>
          </p:nvPr>
        </p:nvSpPr>
        <p:spPr/>
        <p:txBody>
          <a:bodyPr/>
          <a:lstStyle/>
          <a:p>
            <a:fld id="{BD1AAA99-CFFE-4451-B98C-FED39CB8B7BC}" type="slidenum">
              <a:rPr lang="en-US" smtClean="0"/>
              <a:t>‹#›</a:t>
            </a:fld>
            <a:endParaRPr lang="en-US"/>
          </a:p>
        </p:txBody>
      </p:sp>
      <p:sp>
        <p:nvSpPr>
          <p:cNvPr id="7" name="Rectangle 6">
            <a:extLst>
              <a:ext uri="{FF2B5EF4-FFF2-40B4-BE49-F238E27FC236}">
                <a16:creationId xmlns:a16="http://schemas.microsoft.com/office/drawing/2014/main" id="{15CB9382-7E81-039B-F845-A3FE87182421}"/>
              </a:ext>
            </a:extLst>
          </p:cNvPr>
          <p:cNvSpPr/>
          <p:nvPr userDrawn="1"/>
        </p:nvSpPr>
        <p:spPr>
          <a:xfrm>
            <a:off x="0" y="241540"/>
            <a:ext cx="4295955" cy="560717"/>
          </a:xfrm>
          <a:prstGeom prst="rect">
            <a:avLst/>
          </a:prstGeom>
          <a:solidFill>
            <a:srgbClr val="5A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385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6B91C5-AA89-4662-D0EA-AEDABE0137E2}"/>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F770762E-3BD6-540E-C707-4FA05A35A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F8FEA-C385-93AC-A7F4-69503B3A9F7E}"/>
              </a:ext>
            </a:extLst>
          </p:cNvPr>
          <p:cNvSpPr>
            <a:spLocks noGrp="1"/>
          </p:cNvSpPr>
          <p:nvPr>
            <p:ph type="sldNum" sz="quarter" idx="12"/>
          </p:nvPr>
        </p:nvSpPr>
        <p:spPr/>
        <p:txBody>
          <a:bodyPr/>
          <a:lstStyle/>
          <a:p>
            <a:fld id="{BD1AAA99-CFFE-4451-B98C-FED39CB8B7BC}" type="slidenum">
              <a:rPr lang="en-US" smtClean="0"/>
              <a:t>‹#›</a:t>
            </a:fld>
            <a:endParaRPr lang="en-US"/>
          </a:p>
        </p:txBody>
      </p:sp>
      <p:sp>
        <p:nvSpPr>
          <p:cNvPr id="7" name="Rectangle 6">
            <a:extLst>
              <a:ext uri="{FF2B5EF4-FFF2-40B4-BE49-F238E27FC236}">
                <a16:creationId xmlns:a16="http://schemas.microsoft.com/office/drawing/2014/main" id="{15CB9382-7E81-039B-F845-A3FE87182421}"/>
              </a:ext>
            </a:extLst>
          </p:cNvPr>
          <p:cNvSpPr/>
          <p:nvPr userDrawn="1"/>
        </p:nvSpPr>
        <p:spPr>
          <a:xfrm>
            <a:off x="0" y="241540"/>
            <a:ext cx="8153400" cy="560717"/>
          </a:xfrm>
          <a:prstGeom prst="rect">
            <a:avLst/>
          </a:prstGeom>
          <a:solidFill>
            <a:srgbClr val="5A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579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6B91C5-AA89-4662-D0EA-AEDABE0137E2}"/>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F770762E-3BD6-540E-C707-4FA05A35A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F8FEA-C385-93AC-A7F4-69503B3A9F7E}"/>
              </a:ext>
            </a:extLst>
          </p:cNvPr>
          <p:cNvSpPr>
            <a:spLocks noGrp="1"/>
          </p:cNvSpPr>
          <p:nvPr>
            <p:ph type="sldNum" sz="quarter" idx="12"/>
          </p:nvPr>
        </p:nvSpPr>
        <p:spPr/>
        <p:txBody>
          <a:bodyPr/>
          <a:lstStyle/>
          <a:p>
            <a:fld id="{BD1AAA99-CFFE-4451-B98C-FED39CB8B7BC}" type="slidenum">
              <a:rPr lang="en-US" smtClean="0"/>
              <a:t>‹#›</a:t>
            </a:fld>
            <a:endParaRPr lang="en-US"/>
          </a:p>
        </p:txBody>
      </p:sp>
      <p:sp>
        <p:nvSpPr>
          <p:cNvPr id="7" name="Rectangle 6">
            <a:extLst>
              <a:ext uri="{FF2B5EF4-FFF2-40B4-BE49-F238E27FC236}">
                <a16:creationId xmlns:a16="http://schemas.microsoft.com/office/drawing/2014/main" id="{15CB9382-7E81-039B-F845-A3FE87182421}"/>
              </a:ext>
            </a:extLst>
          </p:cNvPr>
          <p:cNvSpPr/>
          <p:nvPr userDrawn="1"/>
        </p:nvSpPr>
        <p:spPr>
          <a:xfrm>
            <a:off x="0" y="0"/>
            <a:ext cx="12192000" cy="802257"/>
          </a:xfrm>
          <a:prstGeom prst="rect">
            <a:avLst/>
          </a:prstGeom>
          <a:solidFill>
            <a:srgbClr val="5A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682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96B91C5-AA89-4662-D0EA-AEDABE0137E2}"/>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F770762E-3BD6-540E-C707-4FA05A35A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F8FEA-C385-93AC-A7F4-69503B3A9F7E}"/>
              </a:ext>
            </a:extLst>
          </p:cNvPr>
          <p:cNvSpPr>
            <a:spLocks noGrp="1"/>
          </p:cNvSpPr>
          <p:nvPr>
            <p:ph type="sldNum" sz="quarter" idx="12"/>
          </p:nvPr>
        </p:nvSpPr>
        <p:spPr/>
        <p:txBody>
          <a:bodyPr/>
          <a:lstStyle/>
          <a:p>
            <a:fld id="{BD1AAA99-CFFE-4451-B98C-FED39CB8B7BC}" type="slidenum">
              <a:rPr lang="en-US" smtClean="0"/>
              <a:t>‹#›</a:t>
            </a:fld>
            <a:endParaRPr lang="en-US"/>
          </a:p>
        </p:txBody>
      </p:sp>
      <p:sp>
        <p:nvSpPr>
          <p:cNvPr id="2" name="Parallelogram 1">
            <a:extLst>
              <a:ext uri="{FF2B5EF4-FFF2-40B4-BE49-F238E27FC236}">
                <a16:creationId xmlns:a16="http://schemas.microsoft.com/office/drawing/2014/main" id="{5766187C-650F-AA87-FF10-A05E39C1579B}"/>
              </a:ext>
            </a:extLst>
          </p:cNvPr>
          <p:cNvSpPr/>
          <p:nvPr userDrawn="1"/>
        </p:nvSpPr>
        <p:spPr>
          <a:xfrm>
            <a:off x="3137140" y="267419"/>
            <a:ext cx="5917721" cy="612476"/>
          </a:xfrm>
          <a:prstGeom prst="parallelogram">
            <a:avLst/>
          </a:prstGeom>
          <a:solidFill>
            <a:srgbClr val="5A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793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8E226-802B-9DEC-1BE0-410D613ECB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CE3BD7-F918-A359-ECDB-3F009503A1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A7D49-FFA7-64F7-C0D4-6FF77913E0E7}"/>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393A9A15-C9AD-903C-4662-05E3318785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D21E16-B56A-D98F-F77E-9F431A831110}"/>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4024661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9C358-7FFA-A181-2210-D20B50041F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A993DD-13E4-9E92-E2F5-A72244614E2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90D7CA-2B4B-4920-32D9-B82CA3F31192}"/>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3421742C-5893-D54B-CA2F-C91787D0F9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1044AF-D498-2FB9-3CB4-81FD19044B73}"/>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747177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3C6AF-81C3-536E-FB1D-88B9B49A2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765863-D12F-A058-578B-4E56C6D138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4F8D09-8D14-436D-ECB3-5AB4408F03B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16EAFB-4BEE-4EDF-62E0-0D735D6B4C85}"/>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6" name="Footer Placeholder 5">
            <a:extLst>
              <a:ext uri="{FF2B5EF4-FFF2-40B4-BE49-F238E27FC236}">
                <a16:creationId xmlns:a16="http://schemas.microsoft.com/office/drawing/2014/main" id="{C9FFA482-C489-9066-BA72-3B9AD75718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68FB72-4EF3-5C70-FA42-97796E133D27}"/>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2774157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049EF-FE40-7E30-92A4-818C311132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5DBFE1F-7434-9E2F-8D63-D0B5CC541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A936F72-49C5-D599-0B5B-31CFD36807B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550FC84-3FC0-223C-C2B6-CBA3B9C938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E8B0B8-B823-FA83-A96E-9B8B9E8280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3B108D-31D9-0ADA-3747-A8752CCDFCC4}"/>
              </a:ext>
            </a:extLst>
          </p:cNvPr>
          <p:cNvSpPr>
            <a:spLocks noGrp="1"/>
          </p:cNvSpPr>
          <p:nvPr>
            <p:ph type="dt" sz="half" idx="10"/>
          </p:nvPr>
        </p:nvSpPr>
        <p:spPr/>
        <p:txBody>
          <a:bodyPr/>
          <a:lstStyle/>
          <a:p>
            <a:fld id="{EEE4B572-2066-4AF3-B6A2-CDDB0DA95BBB}" type="datetimeFigureOut">
              <a:rPr lang="en-US" smtClean="0"/>
              <a:t>5/26/2025</a:t>
            </a:fld>
            <a:endParaRPr lang="en-US"/>
          </a:p>
        </p:txBody>
      </p:sp>
      <p:sp>
        <p:nvSpPr>
          <p:cNvPr id="8" name="Footer Placeholder 7">
            <a:extLst>
              <a:ext uri="{FF2B5EF4-FFF2-40B4-BE49-F238E27FC236}">
                <a16:creationId xmlns:a16="http://schemas.microsoft.com/office/drawing/2014/main" id="{B082EE3A-B682-8D82-C2FB-84484B00B2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C31027-72D1-3461-58C1-BD59BF6982BF}"/>
              </a:ext>
            </a:extLst>
          </p:cNvPr>
          <p:cNvSpPr>
            <a:spLocks noGrp="1"/>
          </p:cNvSpPr>
          <p:nvPr>
            <p:ph type="sldNum" sz="quarter" idx="12"/>
          </p:nvPr>
        </p:nvSpPr>
        <p:spPr/>
        <p:txBody>
          <a:bodyPr/>
          <a:lstStyle/>
          <a:p>
            <a:fld id="{BD1AAA99-CFFE-4451-B98C-FED39CB8B7BC}" type="slidenum">
              <a:rPr lang="en-US" smtClean="0"/>
              <a:t>‹#›</a:t>
            </a:fld>
            <a:endParaRPr lang="en-US"/>
          </a:p>
        </p:txBody>
      </p:sp>
    </p:spTree>
    <p:extLst>
      <p:ext uri="{BB962C8B-B14F-4D97-AF65-F5344CB8AC3E}">
        <p14:creationId xmlns:p14="http://schemas.microsoft.com/office/powerpoint/2010/main" val="2022175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16B50A-B54B-D591-1EB0-E129BC67AA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1FB953-9819-5A25-01DD-75DEAF0604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C9A1A5-7081-AF33-9821-E5B8C12659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E4B572-2066-4AF3-B6A2-CDDB0DA95BBB}" type="datetimeFigureOut">
              <a:rPr lang="en-US" smtClean="0"/>
              <a:t>5/26/2025</a:t>
            </a:fld>
            <a:endParaRPr lang="en-US"/>
          </a:p>
        </p:txBody>
      </p:sp>
      <p:sp>
        <p:nvSpPr>
          <p:cNvPr id="5" name="Footer Placeholder 4">
            <a:extLst>
              <a:ext uri="{FF2B5EF4-FFF2-40B4-BE49-F238E27FC236}">
                <a16:creationId xmlns:a16="http://schemas.microsoft.com/office/drawing/2014/main" id="{E5CDD62D-D013-780D-D652-5D7D0272EA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A21F4A1-7BA6-6FE1-3ECC-2B3301BC21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D1AAA99-CFFE-4451-B98C-FED39CB8B7BC}" type="slidenum">
              <a:rPr lang="en-US" smtClean="0"/>
              <a:t>‹#›</a:t>
            </a:fld>
            <a:endParaRPr lang="en-US"/>
          </a:p>
        </p:txBody>
      </p:sp>
    </p:spTree>
    <p:extLst>
      <p:ext uri="{BB962C8B-B14F-4D97-AF65-F5344CB8AC3E}">
        <p14:creationId xmlns:p14="http://schemas.microsoft.com/office/powerpoint/2010/main" val="1604039934"/>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5000"/>
            <a:lum/>
          </a:blip>
          <a:srcRect/>
          <a:stretch>
            <a:fillRect/>
          </a:stretch>
        </a:blipFill>
        <a:effectLst/>
      </p:bgPr>
    </p:bg>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419E8452-A04F-A2F0-42D1-8EFFD0415C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6131" y="393845"/>
            <a:ext cx="1062488" cy="1067231"/>
          </a:xfrm>
          <a:prstGeom prst="rect">
            <a:avLst/>
          </a:prstGeom>
        </p:spPr>
      </p:pic>
      <p:sp>
        <p:nvSpPr>
          <p:cNvPr id="39" name="Rectangle 38">
            <a:extLst>
              <a:ext uri="{FF2B5EF4-FFF2-40B4-BE49-F238E27FC236}">
                <a16:creationId xmlns:a16="http://schemas.microsoft.com/office/drawing/2014/main" id="{DEB0EE39-3C59-1F73-53FF-A598E65265B4}"/>
              </a:ext>
            </a:extLst>
          </p:cNvPr>
          <p:cNvSpPr/>
          <p:nvPr/>
        </p:nvSpPr>
        <p:spPr>
          <a:xfrm>
            <a:off x="2799158" y="391346"/>
            <a:ext cx="6593683" cy="923330"/>
          </a:xfrm>
          <a:prstGeom prst="rect">
            <a:avLst/>
          </a:prstGeom>
          <a:noFill/>
        </p:spPr>
        <p:txBody>
          <a:bodyPr wrap="square" lIns="91440" tIns="45720" rIns="91440" bIns="45720">
            <a:spAutoFit/>
          </a:bodyPr>
          <a:lstStyle/>
          <a:p>
            <a:pPr algn="ctr"/>
            <a:r>
              <a:rPr lang="en-US" b="1" cap="none" spc="0" dirty="0">
                <a:ln w="18000">
                  <a:noFill/>
                  <a:prstDash val="solid"/>
                  <a:miter lim="800000"/>
                </a:ln>
                <a:latin typeface="Arial" panose="020B0604020202020204" pitchFamily="34" charset="0"/>
                <a:ea typeface="Calibri" panose="020F0502020204030204" pitchFamily="34" charset="0"/>
                <a:cs typeface="Arial" panose="020B0604020202020204" pitchFamily="34" charset="0"/>
              </a:rPr>
              <a:t>TRƯỜNG ĐẠI HỌC CÔNG NGHIỆP HÀ NỘI</a:t>
            </a:r>
          </a:p>
          <a:p>
            <a:pPr algn="ctr"/>
            <a:r>
              <a:rPr lang="en-US" b="1" cap="none" spc="0" dirty="0">
                <a:ln w="18000">
                  <a:noFill/>
                  <a:prstDash val="solid"/>
                  <a:miter lim="800000"/>
                </a:ln>
                <a:latin typeface="Arial" panose="020B0604020202020204" pitchFamily="34" charset="0"/>
                <a:ea typeface="Calibri" panose="020F0502020204030204" pitchFamily="34" charset="0"/>
                <a:cs typeface="Arial" panose="020B0604020202020204" pitchFamily="34" charset="0"/>
              </a:rPr>
              <a:t>KHOA ĐIỆN TỬ</a:t>
            </a:r>
          </a:p>
          <a:p>
            <a:pPr algn="ctr"/>
            <a:r>
              <a:rPr lang="en-US" b="1" dirty="0">
                <a:ln w="18000">
                  <a:noFill/>
                  <a:prstDash val="solid"/>
                  <a:miter lim="800000"/>
                </a:ln>
                <a:latin typeface="Arial" panose="020B0604020202020204" pitchFamily="34" charset="0"/>
                <a:ea typeface="Calibri" panose="020F0502020204030204" pitchFamily="34" charset="0"/>
                <a:cs typeface="Arial" panose="020B0604020202020204" pitchFamily="34" charset="0"/>
                <a:sym typeface="Wingdings 2"/>
              </a:rPr>
              <a:t></a:t>
            </a:r>
            <a:endParaRPr lang="en-US" b="1" cap="none" spc="0" dirty="0">
              <a:ln w="18000">
                <a:noFill/>
                <a:prstDash val="solid"/>
                <a:miter lim="800000"/>
              </a:ln>
              <a:latin typeface="Arial" panose="020B0604020202020204" pitchFamily="34" charset="0"/>
              <a:ea typeface="Calibri" panose="020F050202020403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CBE41275-7CFC-78B1-3BA7-E31CD721D2A6}"/>
              </a:ext>
            </a:extLst>
          </p:cNvPr>
          <p:cNvSpPr txBox="1"/>
          <p:nvPr/>
        </p:nvSpPr>
        <p:spPr>
          <a:xfrm>
            <a:off x="3549603" y="1675430"/>
            <a:ext cx="5124573" cy="461665"/>
          </a:xfrm>
          <a:prstGeom prst="rect">
            <a:avLst/>
          </a:prstGeom>
          <a:noFill/>
        </p:spPr>
        <p:txBody>
          <a:bodyPr wrap="square" rtlCol="0">
            <a:spAutoFit/>
          </a:bodyPr>
          <a:lstStyle/>
          <a:p>
            <a:pPr algn="ctr"/>
            <a:r>
              <a:rPr lang="en-US" sz="2400" b="1" dirty="0">
                <a:solidFill>
                  <a:schemeClr val="tx2">
                    <a:lumMod val="90000"/>
                    <a:lumOff val="10000"/>
                  </a:schemeClr>
                </a:solidFill>
                <a:latin typeface="Arial" panose="020B0604020202020204" pitchFamily="34" charset="0"/>
                <a:cs typeface="Arial" panose="020B0604020202020204" pitchFamily="34" charset="0"/>
              </a:rPr>
              <a:t>ĐỒ ÁN TỐT NGHIỆP</a:t>
            </a:r>
          </a:p>
        </p:txBody>
      </p:sp>
      <p:sp>
        <p:nvSpPr>
          <p:cNvPr id="42" name="TextBox 41">
            <a:extLst>
              <a:ext uri="{FF2B5EF4-FFF2-40B4-BE49-F238E27FC236}">
                <a16:creationId xmlns:a16="http://schemas.microsoft.com/office/drawing/2014/main" id="{EAEEF011-43F7-F21B-731B-DBD7F0AE19AB}"/>
              </a:ext>
            </a:extLst>
          </p:cNvPr>
          <p:cNvSpPr txBox="1"/>
          <p:nvPr/>
        </p:nvSpPr>
        <p:spPr>
          <a:xfrm>
            <a:off x="2450669" y="2055880"/>
            <a:ext cx="7290659" cy="338554"/>
          </a:xfrm>
          <a:prstGeom prst="rect">
            <a:avLst/>
          </a:prstGeom>
          <a:noFill/>
        </p:spPr>
        <p:txBody>
          <a:bodyPr wrap="square" rtlCol="0">
            <a:spAutoFit/>
          </a:bodyPr>
          <a:lstStyle/>
          <a:p>
            <a:pPr algn="ctr"/>
            <a:r>
              <a:rPr lang="en-US" sz="1600" dirty="0" err="1">
                <a:solidFill>
                  <a:schemeClr val="bg2">
                    <a:lumMod val="25000"/>
                  </a:schemeClr>
                </a:solidFill>
                <a:latin typeface="Times New Roman" pitchFamily="18" charset="0"/>
                <a:cs typeface="Times New Roman" pitchFamily="18" charset="0"/>
              </a:rPr>
              <a:t>Ngành</a:t>
            </a:r>
            <a:r>
              <a:rPr lang="en-US" sz="1600" dirty="0">
                <a:solidFill>
                  <a:schemeClr val="bg2">
                    <a:lumMod val="25000"/>
                  </a:schemeClr>
                </a:solidFill>
                <a:latin typeface="Times New Roman" pitchFamily="18" charset="0"/>
                <a:cs typeface="Times New Roman" pitchFamily="18" charset="0"/>
              </a:rPr>
              <a:t>: Công </a:t>
            </a:r>
            <a:r>
              <a:rPr lang="en-US" sz="1600" dirty="0" err="1">
                <a:solidFill>
                  <a:schemeClr val="bg2">
                    <a:lumMod val="25000"/>
                  </a:schemeClr>
                </a:solidFill>
                <a:latin typeface="Times New Roman" pitchFamily="18" charset="0"/>
                <a:cs typeface="Times New Roman" pitchFamily="18" charset="0"/>
              </a:rPr>
              <a:t>Nghệ</a:t>
            </a:r>
            <a:r>
              <a:rPr lang="en-US" sz="1600" dirty="0">
                <a:solidFill>
                  <a:schemeClr val="bg2">
                    <a:lumMod val="25000"/>
                  </a:schemeClr>
                </a:solidFill>
                <a:latin typeface="Times New Roman" pitchFamily="18" charset="0"/>
                <a:cs typeface="Times New Roman" pitchFamily="18" charset="0"/>
              </a:rPr>
              <a:t> </a:t>
            </a:r>
            <a:r>
              <a:rPr lang="en-US" sz="1600" dirty="0" err="1">
                <a:solidFill>
                  <a:schemeClr val="bg2">
                    <a:lumMod val="25000"/>
                  </a:schemeClr>
                </a:solidFill>
                <a:latin typeface="Times New Roman" pitchFamily="18" charset="0"/>
                <a:cs typeface="Times New Roman" pitchFamily="18" charset="0"/>
              </a:rPr>
              <a:t>Kĩ</a:t>
            </a:r>
            <a:r>
              <a:rPr lang="en-US" sz="1600" dirty="0">
                <a:solidFill>
                  <a:schemeClr val="bg2">
                    <a:lumMod val="25000"/>
                  </a:schemeClr>
                </a:solidFill>
                <a:latin typeface="Times New Roman" pitchFamily="18" charset="0"/>
                <a:cs typeface="Times New Roman" pitchFamily="18" charset="0"/>
              </a:rPr>
              <a:t> </a:t>
            </a:r>
            <a:r>
              <a:rPr lang="en-US" sz="1600" dirty="0" err="1">
                <a:solidFill>
                  <a:schemeClr val="bg2">
                    <a:lumMod val="25000"/>
                  </a:schemeClr>
                </a:solidFill>
                <a:latin typeface="Times New Roman" pitchFamily="18" charset="0"/>
                <a:cs typeface="Times New Roman" pitchFamily="18" charset="0"/>
              </a:rPr>
              <a:t>Thuật</a:t>
            </a:r>
            <a:r>
              <a:rPr lang="en-US" sz="1600" dirty="0">
                <a:solidFill>
                  <a:schemeClr val="bg2">
                    <a:lumMod val="25000"/>
                  </a:schemeClr>
                </a:solidFill>
                <a:latin typeface="Times New Roman" pitchFamily="18" charset="0"/>
                <a:cs typeface="Times New Roman" pitchFamily="18" charset="0"/>
              </a:rPr>
              <a:t> </a:t>
            </a:r>
            <a:r>
              <a:rPr lang="en-US" sz="1600" dirty="0" err="1">
                <a:solidFill>
                  <a:schemeClr val="bg2">
                    <a:lumMod val="25000"/>
                  </a:schemeClr>
                </a:solidFill>
                <a:latin typeface="Times New Roman" pitchFamily="18" charset="0"/>
                <a:cs typeface="Times New Roman" pitchFamily="18" charset="0"/>
              </a:rPr>
              <a:t>Điện</a:t>
            </a:r>
            <a:r>
              <a:rPr lang="en-US" sz="1600" dirty="0">
                <a:solidFill>
                  <a:schemeClr val="bg2">
                    <a:lumMod val="25000"/>
                  </a:schemeClr>
                </a:solidFill>
                <a:latin typeface="Times New Roman" pitchFamily="18" charset="0"/>
                <a:cs typeface="Times New Roman" pitchFamily="18" charset="0"/>
              </a:rPr>
              <a:t> </a:t>
            </a:r>
            <a:r>
              <a:rPr lang="en-US" sz="1600" dirty="0" err="1">
                <a:solidFill>
                  <a:schemeClr val="bg2">
                    <a:lumMod val="25000"/>
                  </a:schemeClr>
                </a:solidFill>
                <a:latin typeface="Times New Roman" pitchFamily="18" charset="0"/>
                <a:cs typeface="Times New Roman" pitchFamily="18" charset="0"/>
              </a:rPr>
              <a:t>Tử</a:t>
            </a:r>
            <a:r>
              <a:rPr lang="en-US" sz="1600" dirty="0">
                <a:solidFill>
                  <a:schemeClr val="bg2">
                    <a:lumMod val="25000"/>
                  </a:schemeClr>
                </a:solidFill>
                <a:latin typeface="Times New Roman" pitchFamily="18" charset="0"/>
                <a:cs typeface="Times New Roman" pitchFamily="18" charset="0"/>
              </a:rPr>
              <a:t>- </a:t>
            </a:r>
            <a:r>
              <a:rPr lang="en-US" sz="1600" dirty="0" err="1">
                <a:solidFill>
                  <a:schemeClr val="bg2">
                    <a:lumMod val="25000"/>
                  </a:schemeClr>
                </a:solidFill>
                <a:latin typeface="Times New Roman" pitchFamily="18" charset="0"/>
                <a:cs typeface="Times New Roman" pitchFamily="18" charset="0"/>
              </a:rPr>
              <a:t>Viễn</a:t>
            </a:r>
            <a:r>
              <a:rPr lang="en-US" sz="1600" dirty="0">
                <a:solidFill>
                  <a:schemeClr val="bg2">
                    <a:lumMod val="25000"/>
                  </a:schemeClr>
                </a:solidFill>
                <a:latin typeface="Times New Roman" pitchFamily="18" charset="0"/>
                <a:cs typeface="Times New Roman" pitchFamily="18" charset="0"/>
              </a:rPr>
              <a:t> Thông</a:t>
            </a:r>
            <a:endParaRPr lang="en-US" sz="1600" dirty="0">
              <a:solidFill>
                <a:schemeClr val="bg2">
                  <a:lumMod val="25000"/>
                </a:schemeClr>
              </a:solidFill>
            </a:endParaRPr>
          </a:p>
        </p:txBody>
      </p:sp>
      <p:sp>
        <p:nvSpPr>
          <p:cNvPr id="43" name="TextBox 42">
            <a:extLst>
              <a:ext uri="{FF2B5EF4-FFF2-40B4-BE49-F238E27FC236}">
                <a16:creationId xmlns:a16="http://schemas.microsoft.com/office/drawing/2014/main" id="{64E37A46-9EB6-A95E-4490-74ACEA64F814}"/>
              </a:ext>
            </a:extLst>
          </p:cNvPr>
          <p:cNvSpPr txBox="1"/>
          <p:nvPr/>
        </p:nvSpPr>
        <p:spPr>
          <a:xfrm>
            <a:off x="2690857" y="2664118"/>
            <a:ext cx="6810282" cy="1138773"/>
          </a:xfrm>
          <a:prstGeom prst="rect">
            <a:avLst/>
          </a:prstGeom>
          <a:noFill/>
        </p:spPr>
        <p:txBody>
          <a:bodyPr wrap="square" rtlCol="0">
            <a:spAutoFit/>
          </a:bodyPr>
          <a:lstStyle/>
          <a:p>
            <a:pPr algn="ctr"/>
            <a:r>
              <a:rPr lang="en-US" sz="2000" b="1" dirty="0" err="1">
                <a:solidFill>
                  <a:schemeClr val="tx2">
                    <a:lumMod val="90000"/>
                    <a:lumOff val="10000"/>
                  </a:schemeClr>
                </a:solidFill>
                <a:latin typeface="Times New Roman" panose="02020603050405020304" pitchFamily="18" charset="0"/>
                <a:cs typeface="Times New Roman" panose="02020603050405020304" pitchFamily="18" charset="0"/>
              </a:rPr>
              <a:t>Đề</a:t>
            </a:r>
            <a:r>
              <a:rPr lang="en-US" sz="2000" b="1" dirty="0">
                <a:solidFill>
                  <a:schemeClr val="tx2">
                    <a:lumMod val="90000"/>
                    <a:lumOff val="10000"/>
                  </a:schemeClr>
                </a:solidFill>
                <a:latin typeface="Times New Roman" panose="02020603050405020304" pitchFamily="18" charset="0"/>
                <a:cs typeface="Times New Roman" panose="02020603050405020304" pitchFamily="18" charset="0"/>
              </a:rPr>
              <a:t> </a:t>
            </a:r>
            <a:r>
              <a:rPr lang="en-US" sz="2000" b="1" dirty="0" err="1">
                <a:solidFill>
                  <a:schemeClr val="tx2">
                    <a:lumMod val="90000"/>
                    <a:lumOff val="10000"/>
                  </a:schemeClr>
                </a:solidFill>
                <a:latin typeface="Times New Roman" panose="02020603050405020304" pitchFamily="18" charset="0"/>
                <a:cs typeface="Times New Roman" panose="02020603050405020304" pitchFamily="18" charset="0"/>
              </a:rPr>
              <a:t>tài</a:t>
            </a:r>
            <a:r>
              <a:rPr lang="en-US" sz="2000" b="1" dirty="0">
                <a:solidFill>
                  <a:schemeClr val="tx2">
                    <a:lumMod val="90000"/>
                    <a:lumOff val="10000"/>
                  </a:schemeClr>
                </a:solidFill>
                <a:latin typeface="Times New Roman" panose="02020603050405020304" pitchFamily="18" charset="0"/>
                <a:cs typeface="Times New Roman" panose="02020603050405020304" pitchFamily="18" charset="0"/>
              </a:rPr>
              <a:t>: </a:t>
            </a:r>
          </a:p>
          <a:p>
            <a:pPr algn="ctr"/>
            <a:r>
              <a:rPr lang="en-US" sz="2400" b="1" dirty="0">
                <a:solidFill>
                  <a:schemeClr val="tx2">
                    <a:lumMod val="90000"/>
                    <a:lumOff val="10000"/>
                  </a:schemeClr>
                </a:solidFill>
                <a:latin typeface="Arial" panose="020B0604020202020204" pitchFamily="34" charset="0"/>
                <a:cs typeface="Arial" panose="020B0604020202020204" pitchFamily="34" charset="0"/>
              </a:rPr>
              <a:t>THIẾT KẾ MÔ HÌNH CÔNG TƠ ĐIỆN TỬ</a:t>
            </a:r>
          </a:p>
          <a:p>
            <a:pPr algn="ctr"/>
            <a:r>
              <a:rPr lang="en-US" sz="2400" b="1" dirty="0">
                <a:solidFill>
                  <a:schemeClr val="tx2">
                    <a:lumMod val="90000"/>
                    <a:lumOff val="10000"/>
                  </a:schemeClr>
                </a:solidFill>
                <a:latin typeface="Arial" panose="020B0604020202020204" pitchFamily="34" charset="0"/>
                <a:cs typeface="Arial" panose="020B0604020202020204" pitchFamily="34" charset="0"/>
              </a:rPr>
              <a:t> KẾT HỢP GIÁM SÁT TỪ XA</a:t>
            </a:r>
            <a:endParaRPr lang="en-US" sz="28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602FF9BD-441F-77E4-531B-71ABA5BAB5F4}"/>
              </a:ext>
            </a:extLst>
          </p:cNvPr>
          <p:cNvSpPr txBox="1"/>
          <p:nvPr/>
        </p:nvSpPr>
        <p:spPr>
          <a:xfrm>
            <a:off x="5332570" y="6291293"/>
            <a:ext cx="1558637" cy="369332"/>
          </a:xfrm>
          <a:prstGeom prst="rect">
            <a:avLst/>
          </a:prstGeom>
          <a:noFill/>
        </p:spPr>
        <p:txBody>
          <a:bodyPr wrap="square" rtlCol="0">
            <a:spAutoFit/>
          </a:bodyPr>
          <a:lstStyle/>
          <a:p>
            <a:r>
              <a:rPr lang="en-US" b="1" dirty="0">
                <a:latin typeface="Calibri" panose="020F0502020204030204" pitchFamily="34" charset="0"/>
                <a:ea typeface="Calibri" panose="020F0502020204030204" pitchFamily="34" charset="0"/>
                <a:cs typeface="Calibri" panose="020F0502020204030204" pitchFamily="34" charset="0"/>
              </a:rPr>
              <a:t>Hà </a:t>
            </a:r>
            <a:r>
              <a:rPr lang="en-US" b="1" dirty="0" err="1">
                <a:latin typeface="Calibri" panose="020F0502020204030204" pitchFamily="34" charset="0"/>
                <a:ea typeface="Calibri" panose="020F0502020204030204" pitchFamily="34" charset="0"/>
                <a:cs typeface="Calibri" panose="020F0502020204030204" pitchFamily="34" charset="0"/>
              </a:rPr>
              <a:t>Nội</a:t>
            </a:r>
            <a:r>
              <a:rPr lang="en-US" b="1" dirty="0">
                <a:latin typeface="Calibri" panose="020F0502020204030204" pitchFamily="34" charset="0"/>
                <a:ea typeface="Calibri" panose="020F0502020204030204" pitchFamily="34" charset="0"/>
                <a:cs typeface="Calibri" panose="020F0502020204030204" pitchFamily="34" charset="0"/>
              </a:rPr>
              <a:t> - 2025</a:t>
            </a:r>
          </a:p>
        </p:txBody>
      </p:sp>
      <p:sp>
        <p:nvSpPr>
          <p:cNvPr id="71" name="TextBox 70">
            <a:extLst>
              <a:ext uri="{FF2B5EF4-FFF2-40B4-BE49-F238E27FC236}">
                <a16:creationId xmlns:a16="http://schemas.microsoft.com/office/drawing/2014/main" id="{02C8204E-6260-41DF-605B-6B4DAF072CFE}"/>
              </a:ext>
            </a:extLst>
          </p:cNvPr>
          <p:cNvSpPr txBox="1"/>
          <p:nvPr/>
        </p:nvSpPr>
        <p:spPr>
          <a:xfrm>
            <a:off x="6117101" y="4072575"/>
            <a:ext cx="6768075" cy="1766894"/>
          </a:xfrm>
          <a:prstGeom prst="rect">
            <a:avLst/>
          </a:prstGeom>
          <a:noFill/>
        </p:spPr>
        <p:txBody>
          <a:bodyPr wrap="square" rtlCol="0">
            <a:spAutoFit/>
          </a:bodyPr>
          <a:lstStyle/>
          <a:p>
            <a:pPr>
              <a:spcAft>
                <a:spcPts val="600"/>
              </a:spcAft>
            </a:pPr>
            <a:r>
              <a:rPr lang="en-US" dirty="0" err="1">
                <a:latin typeface="Calibri" panose="020F0502020204030204" pitchFamily="34" charset="0"/>
                <a:ea typeface="Calibri" panose="020F0502020204030204" pitchFamily="34" charset="0"/>
                <a:cs typeface="Calibri" panose="020F0502020204030204" pitchFamily="34" charset="0"/>
              </a:rPr>
              <a:t>Giáo</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viên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hướng</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dẫn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TS.Dương</a:t>
            </a:r>
            <a:r>
              <a:rPr lang="en-US" dirty="0">
                <a:latin typeface="Calibri" panose="020F0502020204030204" pitchFamily="34" charset="0"/>
                <a:ea typeface="Calibri" panose="020F0502020204030204" pitchFamily="34" charset="0"/>
                <a:cs typeface="Calibri" panose="020F0502020204030204" pitchFamily="34" charset="0"/>
              </a:rPr>
              <a:t> Thị Hằng</a:t>
            </a:r>
          </a:p>
          <a:p>
            <a:pPr>
              <a:spcAft>
                <a:spcPts val="600"/>
              </a:spcAft>
            </a:pPr>
            <a:r>
              <a:rPr lang="en-US" dirty="0" err="1">
                <a:latin typeface="Calibri" panose="020F0502020204030204" pitchFamily="34" charset="0"/>
                <a:ea typeface="Calibri" panose="020F0502020204030204" pitchFamily="34" charset="0"/>
                <a:cs typeface="Calibri" panose="020F0502020204030204" pitchFamily="34" charset="0"/>
              </a:rPr>
              <a:t>Nhóm</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sinh</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viên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thực</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hiện</a:t>
            </a:r>
            <a:r>
              <a:rPr lang="en-US" dirty="0">
                <a:latin typeface="Calibri" panose="020F0502020204030204" pitchFamily="34" charset="0"/>
                <a:ea typeface="Calibri" panose="020F0502020204030204" pitchFamily="34" charset="0"/>
                <a:cs typeface="Calibri" panose="020F0502020204030204" pitchFamily="34" charset="0"/>
              </a:rPr>
              <a:t>: </a:t>
            </a:r>
            <a:r>
              <a:rPr lang="en-US" dirty="0" err="1">
                <a:latin typeface="Calibri" panose="020F0502020204030204" pitchFamily="34" charset="0"/>
                <a:ea typeface="Calibri" panose="020F0502020204030204" pitchFamily="34" charset="0"/>
                <a:cs typeface="Calibri" panose="020F0502020204030204" pitchFamily="34" charset="0"/>
              </a:rPr>
              <a:t>Nhóm</a:t>
            </a:r>
            <a:r>
              <a:rPr lang="en-US" dirty="0">
                <a:latin typeface="Calibri" panose="020F0502020204030204" pitchFamily="34" charset="0"/>
                <a:ea typeface="Calibri" panose="020F0502020204030204" pitchFamily="34" charset="0"/>
                <a:cs typeface="Calibri" panose="020F0502020204030204" pitchFamily="34" charset="0"/>
              </a:rPr>
              <a:t> 04</a:t>
            </a:r>
          </a:p>
          <a:p>
            <a:pPr lvl="1">
              <a:lnSpc>
                <a:spcPct val="120000"/>
              </a:lnSpc>
              <a:tabLst>
                <a:tab pos="914400" algn="l"/>
                <a:tab pos="1543050" algn="l"/>
              </a:tabLst>
            </a:pPr>
            <a:r>
              <a:rPr lang="en-US" kern="100" dirty="0">
                <a:effectLst/>
                <a:latin typeface="Calibri" panose="020F0502020204030204" pitchFamily="34" charset="0"/>
                <a:ea typeface="Calibri" panose="020F0502020204030204" pitchFamily="34" charset="0"/>
                <a:cs typeface="Calibri" panose="020F0502020204030204" pitchFamily="34" charset="0"/>
              </a:rPr>
              <a:t>1. Nguyễn </a:t>
            </a:r>
            <a:r>
              <a:rPr lang="en-US" kern="100" dirty="0" err="1">
                <a:effectLst/>
                <a:latin typeface="Calibri" panose="020F0502020204030204" pitchFamily="34" charset="0"/>
                <a:ea typeface="Calibri" panose="020F0502020204030204" pitchFamily="34" charset="0"/>
                <a:cs typeface="Calibri" panose="020F0502020204030204" pitchFamily="34" charset="0"/>
              </a:rPr>
              <a:t>Đại</a:t>
            </a:r>
            <a:r>
              <a:rPr lang="en-US" kern="100" dirty="0">
                <a:effectLst/>
                <a:latin typeface="Calibri" panose="020F0502020204030204" pitchFamily="34" charset="0"/>
                <a:ea typeface="Calibri" panose="020F0502020204030204" pitchFamily="34" charset="0"/>
                <a:cs typeface="Calibri" panose="020F0502020204030204" pitchFamily="34" charset="0"/>
              </a:rPr>
              <a:t> Hồng - </a:t>
            </a:r>
            <a:r>
              <a:rPr lang="en-US" kern="100" dirty="0" err="1">
                <a:effectLst/>
                <a:latin typeface="Calibri" panose="020F0502020204030204" pitchFamily="34" charset="0"/>
                <a:ea typeface="Calibri" panose="020F0502020204030204" pitchFamily="34" charset="0"/>
                <a:cs typeface="Calibri" panose="020F0502020204030204" pitchFamily="34" charset="0"/>
              </a:rPr>
              <a:t>Mã</a:t>
            </a:r>
            <a:r>
              <a:rPr lang="en-US" kern="100" dirty="0">
                <a:effectLst/>
                <a:latin typeface="Calibri" panose="020F0502020204030204" pitchFamily="34" charset="0"/>
                <a:ea typeface="Calibri" panose="020F0502020204030204" pitchFamily="34" charset="0"/>
                <a:cs typeface="Calibri" panose="020F0502020204030204" pitchFamily="34" charset="0"/>
              </a:rPr>
              <a:t> SV: 2020601376</a:t>
            </a:r>
          </a:p>
          <a:p>
            <a:pPr lvl="1">
              <a:lnSpc>
                <a:spcPct val="120000"/>
              </a:lnSpc>
              <a:tabLst>
                <a:tab pos="914400" algn="l"/>
                <a:tab pos="1543050" algn="l"/>
              </a:tabLst>
            </a:pPr>
            <a:r>
              <a:rPr lang="en-US" kern="100" dirty="0">
                <a:effectLst/>
                <a:latin typeface="Calibri" panose="020F0502020204030204" pitchFamily="34" charset="0"/>
                <a:ea typeface="Calibri" panose="020F0502020204030204" pitchFamily="34" charset="0"/>
                <a:cs typeface="Calibri" panose="020F0502020204030204" pitchFamily="34" charset="0"/>
              </a:rPr>
              <a:t>2. Đinh Việt Đức - </a:t>
            </a:r>
            <a:r>
              <a:rPr lang="en-US" kern="100" dirty="0" err="1">
                <a:effectLst/>
                <a:latin typeface="Calibri" panose="020F0502020204030204" pitchFamily="34" charset="0"/>
                <a:ea typeface="Calibri" panose="020F0502020204030204" pitchFamily="34" charset="0"/>
                <a:cs typeface="Calibri" panose="020F0502020204030204" pitchFamily="34" charset="0"/>
              </a:rPr>
              <a:t>Mã</a:t>
            </a:r>
            <a:r>
              <a:rPr lang="en-US" kern="100" dirty="0">
                <a:effectLst/>
                <a:latin typeface="Calibri" panose="020F0502020204030204" pitchFamily="34" charset="0"/>
                <a:ea typeface="Calibri" panose="020F0502020204030204" pitchFamily="34" charset="0"/>
                <a:cs typeface="Calibri" panose="020F0502020204030204" pitchFamily="34" charset="0"/>
              </a:rPr>
              <a:t> SV: 2021604235</a:t>
            </a:r>
          </a:p>
          <a:p>
            <a:pPr lvl="1">
              <a:lnSpc>
                <a:spcPct val="120000"/>
              </a:lnSpc>
              <a:tabLst>
                <a:tab pos="914400" algn="l"/>
                <a:tab pos="1543050" algn="l"/>
              </a:tabLst>
            </a:pPr>
            <a:r>
              <a:rPr lang="en-US" kern="100" dirty="0">
                <a:effectLst/>
                <a:latin typeface="Calibri" panose="020F0502020204030204" pitchFamily="34" charset="0"/>
                <a:ea typeface="Calibri" panose="020F0502020204030204" pitchFamily="34" charset="0"/>
                <a:cs typeface="Calibri" panose="020F0502020204030204" pitchFamily="34" charset="0"/>
              </a:rPr>
              <a:t>3. Bùi Minh Thắng - </a:t>
            </a:r>
            <a:r>
              <a:rPr lang="en-US" kern="100" dirty="0" err="1">
                <a:effectLst/>
                <a:latin typeface="Calibri" panose="020F0502020204030204" pitchFamily="34" charset="0"/>
                <a:ea typeface="Calibri" panose="020F0502020204030204" pitchFamily="34" charset="0"/>
                <a:cs typeface="Calibri" panose="020F0502020204030204" pitchFamily="34" charset="0"/>
              </a:rPr>
              <a:t>Mã</a:t>
            </a:r>
            <a:r>
              <a:rPr lang="en-US" kern="100" dirty="0">
                <a:effectLst/>
                <a:latin typeface="Calibri" panose="020F0502020204030204" pitchFamily="34" charset="0"/>
                <a:ea typeface="Calibri" panose="020F0502020204030204" pitchFamily="34" charset="0"/>
                <a:cs typeface="Calibri" panose="020F0502020204030204" pitchFamily="34" charset="0"/>
              </a:rPr>
              <a:t> SV: 2021604917</a:t>
            </a:r>
          </a:p>
        </p:txBody>
      </p:sp>
      <p:pic>
        <p:nvPicPr>
          <p:cNvPr id="1026" name="Picture 2" descr="Thành phố thông minh xanh bền vững. Thân thiện với môi trường, năng lượng xanh, môi trường, thành phố hiện đại. Không phát thải và ô nhiễm. Giao thông bền vững. Minh họa vector">
            <a:extLst>
              <a:ext uri="{FF2B5EF4-FFF2-40B4-BE49-F238E27FC236}">
                <a16:creationId xmlns:a16="http://schemas.microsoft.com/office/drawing/2014/main" id="{BC7CEA28-AB62-0BE9-9C90-865C6AC9AFD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9884" b="89826" l="8170" r="90359">
                        <a14:foregroundMark x1="27778" y1="46221" x2="27778" y2="46221"/>
                        <a14:foregroundMark x1="29575" y1="40988" x2="26634" y2="42151"/>
                        <a14:foregroundMark x1="57353" y1="35465" x2="57353" y2="35465"/>
                        <a14:foregroundMark x1="57353" y1="35756" x2="56699" y2="39244"/>
                        <a14:foregroundMark x1="30229" y1="21512" x2="26144" y2="22093"/>
                        <a14:foregroundMark x1="29575" y1="22384" x2="33007" y2="22965"/>
                        <a14:foregroundMark x1="87092" y1="22965" x2="84804" y2="24419"/>
                        <a14:foregroundMark x1="57353" y1="38953" x2="55719" y2="38081"/>
                        <a14:foregroundMark x1="54085" y1="43605" x2="52614" y2="45930"/>
                        <a14:foregroundMark x1="11765" y1="81686" x2="8170" y2="81686"/>
                        <a14:foregroundMark x1="89052" y1="80523" x2="90359" y2="80233"/>
                        <a14:foregroundMark x1="32190" y1="72384" x2="37418" y2="79360"/>
                        <a14:foregroundMark x1="34150" y1="75000" x2="36275" y2="79942"/>
                        <a14:foregroundMark x1="27451" y1="54360" x2="31046" y2="65407"/>
                      </a14:backgroundRemoval>
                    </a14:imgEffect>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351596" y="4501671"/>
            <a:ext cx="4760071" cy="26755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E9C782C7-0DEE-FF1D-4404-F7AE74A4A853}"/>
              </a:ext>
            </a:extLst>
          </p:cNvPr>
          <p:cNvSpPr/>
          <p:nvPr/>
        </p:nvSpPr>
        <p:spPr>
          <a:xfrm>
            <a:off x="-668616" y="393845"/>
            <a:ext cx="1081997" cy="1067231"/>
          </a:xfrm>
          <a:prstGeom prst="rect">
            <a:avLst/>
          </a:prstGeom>
          <a:solidFill>
            <a:srgbClr val="5A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28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08AC854-AD7B-BDB4-F08D-ADE3C3D28519}"/>
              </a:ext>
            </a:extLst>
          </p:cNvPr>
          <p:cNvSpPr txBox="1"/>
          <p:nvPr/>
        </p:nvSpPr>
        <p:spPr>
          <a:xfrm>
            <a:off x="630936" y="639520"/>
            <a:ext cx="3429000" cy="171907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800" b="1" kern="1200">
                <a:solidFill>
                  <a:schemeClr val="tx1"/>
                </a:solidFill>
                <a:latin typeface="+mj-lt"/>
                <a:ea typeface="+mj-ea"/>
                <a:cs typeface="+mj-cs"/>
              </a:rPr>
              <a:t>Mô</a:t>
            </a:r>
            <a:r>
              <a:rPr lang="en-US" sz="3800" b="1" kern="1200" dirty="0">
                <a:solidFill>
                  <a:schemeClr val="tx1"/>
                </a:solidFill>
                <a:latin typeface="+mj-lt"/>
                <a:ea typeface="+mj-ea"/>
                <a:cs typeface="+mj-cs"/>
              </a:rPr>
              <a:t> </a:t>
            </a:r>
            <a:r>
              <a:rPr lang="en-US" sz="3800" b="1" kern="1200">
                <a:solidFill>
                  <a:schemeClr val="tx1"/>
                </a:solidFill>
                <a:latin typeface="+mj-lt"/>
                <a:ea typeface="+mj-ea"/>
                <a:cs typeface="+mj-cs"/>
              </a:rPr>
              <a:t>hình</a:t>
            </a:r>
            <a:r>
              <a:rPr lang="en-US" sz="3800" b="1" kern="1200" dirty="0">
                <a:solidFill>
                  <a:schemeClr val="tx1"/>
                </a:solidFill>
                <a:latin typeface="+mj-lt"/>
                <a:ea typeface="+mj-ea"/>
                <a:cs typeface="+mj-cs"/>
              </a:rPr>
              <a:t> </a:t>
            </a:r>
            <a:r>
              <a:rPr lang="en-US" sz="3800" b="1" kern="1200">
                <a:solidFill>
                  <a:schemeClr val="tx1"/>
                </a:solidFill>
                <a:latin typeface="+mj-lt"/>
                <a:ea typeface="+mj-ea"/>
                <a:cs typeface="+mj-cs"/>
              </a:rPr>
              <a:t>hệ</a:t>
            </a:r>
            <a:r>
              <a:rPr lang="en-US" sz="3800" b="1" kern="1200" dirty="0">
                <a:solidFill>
                  <a:schemeClr val="tx1"/>
                </a:solidFill>
                <a:latin typeface="+mj-lt"/>
                <a:ea typeface="+mj-ea"/>
                <a:cs typeface="+mj-cs"/>
              </a:rPr>
              <a:t> </a:t>
            </a:r>
            <a:r>
              <a:rPr lang="en-US" sz="3800" b="1" kern="1200">
                <a:solidFill>
                  <a:schemeClr val="tx1"/>
                </a:solidFill>
                <a:latin typeface="+mj-lt"/>
                <a:ea typeface="+mj-ea"/>
                <a:cs typeface="+mj-cs"/>
              </a:rPr>
              <a:t>thống</a:t>
            </a:r>
            <a:r>
              <a:rPr lang="en-US" sz="3800" b="1" kern="1200" dirty="0">
                <a:solidFill>
                  <a:schemeClr val="tx1"/>
                </a:solidFill>
                <a:latin typeface="+mj-lt"/>
                <a:ea typeface="+mj-ea"/>
                <a:cs typeface="+mj-cs"/>
              </a:rPr>
              <a:t> </a:t>
            </a:r>
            <a:r>
              <a:rPr lang="en-US" sz="3800" b="1" kern="1200">
                <a:solidFill>
                  <a:schemeClr val="tx1"/>
                </a:solidFill>
                <a:latin typeface="+mj-lt"/>
                <a:ea typeface="+mj-ea"/>
                <a:cs typeface="+mj-cs"/>
              </a:rPr>
              <a:t>công</a:t>
            </a:r>
            <a:r>
              <a:rPr lang="en-US" sz="3800" b="1" kern="1200" dirty="0">
                <a:solidFill>
                  <a:schemeClr val="tx1"/>
                </a:solidFill>
                <a:latin typeface="+mj-lt"/>
                <a:ea typeface="+mj-ea"/>
                <a:cs typeface="+mj-cs"/>
              </a:rPr>
              <a:t> </a:t>
            </a:r>
            <a:r>
              <a:rPr lang="en-US" sz="3800" b="1" kern="1200">
                <a:solidFill>
                  <a:schemeClr val="tx1"/>
                </a:solidFill>
                <a:latin typeface="+mj-lt"/>
                <a:ea typeface="+mj-ea"/>
                <a:cs typeface="+mj-cs"/>
              </a:rPr>
              <a:t>tơ</a:t>
            </a:r>
            <a:r>
              <a:rPr lang="en-US" sz="3800" b="1" kern="1200" dirty="0">
                <a:solidFill>
                  <a:schemeClr val="tx1"/>
                </a:solidFill>
                <a:latin typeface="+mj-lt"/>
                <a:ea typeface="+mj-ea"/>
                <a:cs typeface="+mj-cs"/>
              </a:rPr>
              <a:t> </a:t>
            </a:r>
            <a:r>
              <a:rPr lang="en-US" sz="3800" b="1" kern="1200">
                <a:solidFill>
                  <a:schemeClr val="tx1"/>
                </a:solidFill>
                <a:latin typeface="+mj-lt"/>
                <a:ea typeface="+mj-ea"/>
                <a:cs typeface="+mj-cs"/>
              </a:rPr>
              <a:t>điện</a:t>
            </a:r>
            <a:r>
              <a:rPr lang="en-US" sz="3800" b="1" kern="1200" dirty="0">
                <a:solidFill>
                  <a:schemeClr val="tx1"/>
                </a:solidFill>
                <a:latin typeface="+mj-lt"/>
                <a:ea typeface="+mj-ea"/>
                <a:cs typeface="+mj-cs"/>
              </a:rPr>
              <a:t> </a:t>
            </a:r>
            <a:r>
              <a:rPr lang="en-US" sz="3800" b="1" kern="1200">
                <a:solidFill>
                  <a:schemeClr val="tx1"/>
                </a:solidFill>
                <a:latin typeface="+mj-lt"/>
                <a:ea typeface="+mj-ea"/>
                <a:cs typeface="+mj-cs"/>
              </a:rPr>
              <a:t>tử</a:t>
            </a:r>
            <a:endParaRPr lang="en-US" sz="3800" b="1" kern="1200" dirty="0">
              <a:solidFill>
                <a:schemeClr val="tx1"/>
              </a:solidFill>
              <a:latin typeface="+mj-lt"/>
              <a:ea typeface="+mj-ea"/>
              <a:cs typeface="+mj-cs"/>
            </a:endParaRPr>
          </a:p>
        </p:txBody>
      </p:sp>
      <p:sp>
        <p:nvSpPr>
          <p:cNvPr id="20"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D94285D-72D8-748B-A1BB-8A8C062DCFFE}"/>
              </a:ext>
            </a:extLst>
          </p:cNvPr>
          <p:cNvSpPr txBox="1"/>
          <p:nvPr/>
        </p:nvSpPr>
        <p:spPr>
          <a:xfrm>
            <a:off x="630936" y="2807208"/>
            <a:ext cx="3429000" cy="3410712"/>
          </a:xfrm>
          <a:prstGeom prst="rect">
            <a:avLst/>
          </a:prstGeom>
        </p:spPr>
        <p:txBody>
          <a:bodyPr vert="horz" lIns="91440" tIns="45720" rIns="91440" bIns="45720" rtlCol="0" anchor="t">
            <a:normAutofit/>
          </a:bodyPr>
          <a:lstStyle/>
          <a:p>
            <a:pPr marL="228600" indent="-228600">
              <a:lnSpc>
                <a:spcPct val="90000"/>
              </a:lnSpc>
              <a:spcBef>
                <a:spcPts val="1000"/>
              </a:spcBef>
              <a:buFont typeface="Arial" panose="020B0604020202020204" pitchFamily="34" charset="0"/>
              <a:buChar char="•"/>
            </a:pPr>
            <a:r>
              <a:rPr lang="en-US" sz="1900"/>
              <a:t>Hệ</a:t>
            </a:r>
            <a:r>
              <a:rPr lang="en-US" sz="1900" dirty="0"/>
              <a:t> </a:t>
            </a:r>
            <a:r>
              <a:rPr lang="en-US" sz="1900"/>
              <a:t>thống</a:t>
            </a:r>
            <a:r>
              <a:rPr lang="en-US" sz="1900" dirty="0"/>
              <a:t> </a:t>
            </a:r>
            <a:r>
              <a:rPr lang="en-US" sz="1900"/>
              <a:t>gồm</a:t>
            </a:r>
            <a:r>
              <a:rPr lang="en-US" sz="1900" dirty="0"/>
              <a:t> 3 </a:t>
            </a:r>
            <a:r>
              <a:rPr lang="en-US" sz="1900"/>
              <a:t>thành</a:t>
            </a:r>
            <a:r>
              <a:rPr lang="en-US" sz="1900" dirty="0"/>
              <a:t> </a:t>
            </a:r>
            <a:r>
              <a:rPr lang="en-US" sz="1900"/>
              <a:t>phần</a:t>
            </a:r>
            <a:r>
              <a:rPr lang="en-US" sz="1900" dirty="0"/>
              <a:t> </a:t>
            </a:r>
            <a:r>
              <a:rPr lang="en-US" sz="1900"/>
              <a:t>chính</a:t>
            </a:r>
            <a:r>
              <a:rPr lang="en-US" sz="1900" dirty="0"/>
              <a:t>:</a:t>
            </a:r>
          </a:p>
          <a:p>
            <a:pPr marL="228600" indent="-228600">
              <a:lnSpc>
                <a:spcPct val="90000"/>
              </a:lnSpc>
              <a:spcBef>
                <a:spcPts val="1000"/>
              </a:spcBef>
              <a:buFont typeface="Arial" panose="020B0604020202020204" pitchFamily="34" charset="0"/>
              <a:buChar char="•"/>
            </a:pPr>
            <a:r>
              <a:rPr lang="en-US" sz="1900" b="1"/>
              <a:t>Phần</a:t>
            </a:r>
            <a:r>
              <a:rPr lang="en-US" sz="1900" b="1" dirty="0"/>
              <a:t> </a:t>
            </a:r>
            <a:r>
              <a:rPr lang="en-US" sz="1900" b="1"/>
              <a:t>cứng</a:t>
            </a:r>
            <a:r>
              <a:rPr lang="en-US" sz="1900" b="1" dirty="0"/>
              <a:t> </a:t>
            </a:r>
            <a:r>
              <a:rPr lang="en-US" sz="1900" b="1"/>
              <a:t>công</a:t>
            </a:r>
            <a:r>
              <a:rPr lang="en-US" sz="1900" b="1" dirty="0"/>
              <a:t> </a:t>
            </a:r>
            <a:r>
              <a:rPr lang="en-US" sz="1900" b="1"/>
              <a:t>tơ</a:t>
            </a:r>
            <a:r>
              <a:rPr lang="en-US" sz="1900" b="1" dirty="0"/>
              <a:t> </a:t>
            </a:r>
            <a:r>
              <a:rPr lang="en-US" sz="1900" b="1"/>
              <a:t>điện</a:t>
            </a:r>
            <a:r>
              <a:rPr lang="en-US" sz="1900" b="1" dirty="0"/>
              <a:t> </a:t>
            </a:r>
            <a:r>
              <a:rPr lang="en-US" sz="1900" b="1"/>
              <a:t>tử</a:t>
            </a:r>
            <a:r>
              <a:rPr lang="en-US" sz="1900" dirty="0"/>
              <a:t>: </a:t>
            </a:r>
            <a:r>
              <a:rPr lang="en-US" sz="1900"/>
              <a:t>đo</a:t>
            </a:r>
            <a:r>
              <a:rPr lang="en-US" sz="1900" dirty="0"/>
              <a:t> </a:t>
            </a:r>
            <a:r>
              <a:rPr lang="en-US" sz="1900"/>
              <a:t>lường</a:t>
            </a:r>
            <a:r>
              <a:rPr lang="en-US" sz="1900" dirty="0"/>
              <a:t>, </a:t>
            </a:r>
            <a:r>
              <a:rPr lang="en-US" sz="1900"/>
              <a:t>xử</a:t>
            </a:r>
            <a:r>
              <a:rPr lang="en-US" sz="1900" dirty="0"/>
              <a:t> </a:t>
            </a:r>
            <a:r>
              <a:rPr lang="en-US" sz="1900"/>
              <a:t>lý</a:t>
            </a:r>
            <a:r>
              <a:rPr lang="en-US" sz="1900" dirty="0"/>
              <a:t> </a:t>
            </a:r>
            <a:r>
              <a:rPr lang="en-US" sz="1900"/>
              <a:t>và</a:t>
            </a:r>
            <a:r>
              <a:rPr lang="en-US" sz="1900" dirty="0"/>
              <a:t> </a:t>
            </a:r>
            <a:r>
              <a:rPr lang="en-US" sz="1900"/>
              <a:t>truyền</a:t>
            </a:r>
            <a:r>
              <a:rPr lang="en-US" sz="1900" dirty="0"/>
              <a:t> </a:t>
            </a:r>
            <a:r>
              <a:rPr lang="en-US" sz="1900"/>
              <a:t>dữ</a:t>
            </a:r>
            <a:r>
              <a:rPr lang="en-US" sz="1900" dirty="0"/>
              <a:t> </a:t>
            </a:r>
            <a:r>
              <a:rPr lang="en-US" sz="1900"/>
              <a:t>liệu</a:t>
            </a:r>
            <a:r>
              <a:rPr lang="en-US" sz="1900" dirty="0"/>
              <a:t>.</a:t>
            </a:r>
          </a:p>
          <a:p>
            <a:pPr marL="228600" indent="-228600">
              <a:lnSpc>
                <a:spcPct val="90000"/>
              </a:lnSpc>
              <a:spcBef>
                <a:spcPts val="1000"/>
              </a:spcBef>
              <a:buFont typeface="Arial" panose="020B0604020202020204" pitchFamily="34" charset="0"/>
              <a:buChar char="•"/>
            </a:pPr>
            <a:r>
              <a:rPr lang="en-US" sz="1900" b="1"/>
              <a:t>Phần</a:t>
            </a:r>
            <a:r>
              <a:rPr lang="en-US" sz="1900" b="1" dirty="0"/>
              <a:t> </a:t>
            </a:r>
            <a:r>
              <a:rPr lang="en-US" sz="1900" b="1"/>
              <a:t>mềm</a:t>
            </a:r>
            <a:r>
              <a:rPr lang="en-US" sz="1900" b="1" dirty="0"/>
              <a:t> </a:t>
            </a:r>
            <a:r>
              <a:rPr lang="en-US" sz="1900" b="1"/>
              <a:t>WinForm</a:t>
            </a:r>
            <a:r>
              <a:rPr lang="en-US" sz="1900" dirty="0"/>
              <a:t>: </a:t>
            </a:r>
            <a:r>
              <a:rPr lang="en-US" sz="1900"/>
              <a:t>hiển</a:t>
            </a:r>
            <a:r>
              <a:rPr lang="en-US" sz="1900" dirty="0"/>
              <a:t> </a:t>
            </a:r>
            <a:r>
              <a:rPr lang="en-US" sz="1900"/>
              <a:t>thị</a:t>
            </a:r>
            <a:r>
              <a:rPr lang="en-US" sz="1900" dirty="0"/>
              <a:t>, </a:t>
            </a:r>
            <a:r>
              <a:rPr lang="en-US" sz="1900"/>
              <a:t>lưu</a:t>
            </a:r>
            <a:r>
              <a:rPr lang="en-US" sz="1900" dirty="0"/>
              <a:t> </a:t>
            </a:r>
            <a:r>
              <a:rPr lang="en-US" sz="1900"/>
              <a:t>trữ</a:t>
            </a:r>
            <a:r>
              <a:rPr lang="en-US" sz="1900" dirty="0"/>
              <a:t> </a:t>
            </a:r>
            <a:r>
              <a:rPr lang="en-US" sz="1900"/>
              <a:t>và</a:t>
            </a:r>
            <a:r>
              <a:rPr lang="en-US" sz="1900" dirty="0"/>
              <a:t> </a:t>
            </a:r>
            <a:r>
              <a:rPr lang="en-US" sz="1900"/>
              <a:t>giám</a:t>
            </a:r>
            <a:r>
              <a:rPr lang="en-US" sz="1900" dirty="0"/>
              <a:t> </a:t>
            </a:r>
            <a:r>
              <a:rPr lang="en-US" sz="1900"/>
              <a:t>sát</a:t>
            </a:r>
            <a:r>
              <a:rPr lang="en-US" sz="1900" dirty="0"/>
              <a:t> </a:t>
            </a:r>
            <a:r>
              <a:rPr lang="en-US" sz="1900"/>
              <a:t>trên</a:t>
            </a:r>
            <a:r>
              <a:rPr lang="en-US" sz="1900" dirty="0"/>
              <a:t> </a:t>
            </a:r>
            <a:r>
              <a:rPr lang="en-US" sz="1900"/>
              <a:t>máy</a:t>
            </a:r>
            <a:r>
              <a:rPr lang="en-US" sz="1900" dirty="0"/>
              <a:t> </a:t>
            </a:r>
            <a:r>
              <a:rPr lang="en-US" sz="1900"/>
              <a:t>tính</a:t>
            </a:r>
            <a:r>
              <a:rPr lang="en-US" sz="1900" dirty="0"/>
              <a:t>.</a:t>
            </a:r>
          </a:p>
          <a:p>
            <a:pPr marL="228600" indent="-228600">
              <a:lnSpc>
                <a:spcPct val="90000"/>
              </a:lnSpc>
              <a:spcBef>
                <a:spcPts val="1000"/>
              </a:spcBef>
              <a:buFont typeface="Arial" panose="020B0604020202020204" pitchFamily="34" charset="0"/>
              <a:buChar char="•"/>
            </a:pPr>
            <a:r>
              <a:rPr lang="en-US" sz="1900" b="1"/>
              <a:t>Ứng</a:t>
            </a:r>
            <a:r>
              <a:rPr lang="en-US" sz="1900" b="1" dirty="0"/>
              <a:t> </a:t>
            </a:r>
            <a:r>
              <a:rPr lang="en-US" sz="1900" b="1"/>
              <a:t>dụng</a:t>
            </a:r>
            <a:r>
              <a:rPr lang="en-US" sz="1900" b="1" dirty="0"/>
              <a:t> Android</a:t>
            </a:r>
            <a:r>
              <a:rPr lang="en-US" sz="1900" dirty="0"/>
              <a:t>: </a:t>
            </a:r>
            <a:r>
              <a:rPr lang="en-US" sz="1900"/>
              <a:t>giám</a:t>
            </a:r>
            <a:r>
              <a:rPr lang="en-US" sz="1900" dirty="0"/>
              <a:t> </a:t>
            </a:r>
            <a:r>
              <a:rPr lang="en-US" sz="1900"/>
              <a:t>sát</a:t>
            </a:r>
            <a:r>
              <a:rPr lang="en-US" sz="1900" dirty="0"/>
              <a:t> </a:t>
            </a:r>
            <a:r>
              <a:rPr lang="en-US" sz="1900"/>
              <a:t>điện</a:t>
            </a:r>
            <a:r>
              <a:rPr lang="en-US" sz="1900" dirty="0"/>
              <a:t> </a:t>
            </a:r>
            <a:r>
              <a:rPr lang="en-US" sz="1900"/>
              <a:t>năng</a:t>
            </a:r>
            <a:r>
              <a:rPr lang="en-US" sz="1900" dirty="0"/>
              <a:t> </a:t>
            </a:r>
            <a:r>
              <a:rPr lang="en-US" sz="1900"/>
              <a:t>từ</a:t>
            </a:r>
            <a:r>
              <a:rPr lang="en-US" sz="1900" dirty="0"/>
              <a:t> xa qua </a:t>
            </a:r>
            <a:r>
              <a:rPr lang="en-US" sz="1900"/>
              <a:t>điện</a:t>
            </a:r>
            <a:r>
              <a:rPr lang="en-US" sz="1900" dirty="0"/>
              <a:t> </a:t>
            </a:r>
            <a:r>
              <a:rPr lang="en-US" sz="1900"/>
              <a:t>thoại</a:t>
            </a:r>
            <a:r>
              <a:rPr lang="en-US" sz="1900" dirty="0"/>
              <a:t>.</a:t>
            </a:r>
          </a:p>
        </p:txBody>
      </p:sp>
      <p:pic>
        <p:nvPicPr>
          <p:cNvPr id="2" name="Picture 1" descr="A diagram of a computer and firebase&#10;&#10;AI-generated content may be incorrect.">
            <a:extLst>
              <a:ext uri="{FF2B5EF4-FFF2-40B4-BE49-F238E27FC236}">
                <a16:creationId xmlns:a16="http://schemas.microsoft.com/office/drawing/2014/main" id="{7881B3CD-413E-DF5C-1827-5F24F61938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45002" y="1582255"/>
            <a:ext cx="7267598" cy="3888164"/>
          </a:xfrm>
          <a:prstGeom prst="rect">
            <a:avLst/>
          </a:prstGeom>
          <a:noFill/>
        </p:spPr>
      </p:pic>
      <p:cxnSp>
        <p:nvCxnSpPr>
          <p:cNvPr id="15" name="Straight Connector 14">
            <a:extLst>
              <a:ext uri="{FF2B5EF4-FFF2-40B4-BE49-F238E27FC236}">
                <a16:creationId xmlns:a16="http://schemas.microsoft.com/office/drawing/2014/main" id="{A9494BA8-18B8-4631-B8E9-5BBFF883C408}"/>
              </a:ext>
            </a:extLst>
          </p:cNvPr>
          <p:cNvCxnSpPr>
            <a:cxnSpLocks/>
          </p:cNvCxnSpPr>
          <p:nvPr/>
        </p:nvCxnSpPr>
        <p:spPr>
          <a:xfrm>
            <a:off x="520700" y="2592044"/>
            <a:ext cx="3539236" cy="0"/>
          </a:xfrm>
          <a:prstGeom prst="line">
            <a:avLst/>
          </a:prstGeom>
          <a:ln w="101600">
            <a:solidFill>
              <a:srgbClr val="5AC5B3"/>
            </a:solidFill>
          </a:ln>
          <a:effectLst>
            <a:outerShdw blurRad="50800" dist="38100" dir="5400000" algn="t"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062669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E9F29E-F034-C8E3-517D-6E76B72D9796}"/>
              </a:ext>
            </a:extLst>
          </p:cNvPr>
          <p:cNvSpPr txBox="1"/>
          <p:nvPr/>
        </p:nvSpPr>
        <p:spPr>
          <a:xfrm>
            <a:off x="4527550" y="335629"/>
            <a:ext cx="31369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Một</a:t>
            </a:r>
            <a:r>
              <a:rPr lang="en-US" sz="2400" b="1" kern="1200" dirty="0">
                <a:latin typeface="+mj-lt"/>
                <a:ea typeface="+mj-ea"/>
                <a:cs typeface="+mj-cs"/>
              </a:rPr>
              <a:t> </a:t>
            </a:r>
            <a:r>
              <a:rPr lang="en-US" sz="2400" b="1" kern="1200" dirty="0" err="1">
                <a:latin typeface="+mj-lt"/>
                <a:ea typeface="+mj-ea"/>
                <a:cs typeface="+mj-cs"/>
              </a:rPr>
              <a:t>số</a:t>
            </a:r>
            <a:r>
              <a:rPr lang="en-US" sz="2400" b="1" kern="1200" dirty="0">
                <a:latin typeface="+mj-lt"/>
                <a:ea typeface="+mj-ea"/>
                <a:cs typeface="+mj-cs"/>
              </a:rPr>
              <a:t> </a:t>
            </a:r>
            <a:r>
              <a:rPr lang="en-US" sz="2400" b="1" kern="1200" dirty="0" err="1">
                <a:latin typeface="+mj-lt"/>
                <a:ea typeface="+mj-ea"/>
                <a:cs typeface="+mj-cs"/>
              </a:rPr>
              <a:t>linh</a:t>
            </a:r>
            <a:r>
              <a:rPr lang="en-US" sz="2400" b="1" kern="1200" dirty="0">
                <a:latin typeface="+mj-lt"/>
                <a:ea typeface="+mj-ea"/>
                <a:cs typeface="+mj-cs"/>
              </a:rPr>
              <a:t> </a:t>
            </a:r>
            <a:r>
              <a:rPr lang="en-US" sz="2400" b="1" kern="1200" dirty="0" err="1">
                <a:latin typeface="+mj-lt"/>
                <a:ea typeface="+mj-ea"/>
                <a:cs typeface="+mj-cs"/>
              </a:rPr>
              <a:t>kiện</a:t>
            </a:r>
            <a:r>
              <a:rPr lang="en-US" sz="2400" b="1" kern="1200" dirty="0">
                <a:latin typeface="+mj-lt"/>
                <a:ea typeface="+mj-ea"/>
                <a:cs typeface="+mj-cs"/>
              </a:rPr>
              <a:t> </a:t>
            </a:r>
            <a:r>
              <a:rPr lang="en-US" sz="2400" b="1" kern="1200" dirty="0" err="1">
                <a:latin typeface="+mj-lt"/>
                <a:ea typeface="+mj-ea"/>
                <a:cs typeface="+mj-cs"/>
              </a:rPr>
              <a:t>chính</a:t>
            </a:r>
            <a:endParaRPr lang="en-US" sz="2400" b="1" kern="1200" dirty="0">
              <a:latin typeface="+mj-lt"/>
              <a:ea typeface="+mj-ea"/>
              <a:cs typeface="+mj-cs"/>
            </a:endParaRPr>
          </a:p>
        </p:txBody>
      </p:sp>
      <p:pic>
        <p:nvPicPr>
          <p:cNvPr id="6" name="Picture 5" descr="1pcs/lot ADE7753 ADE7753ARS ADE7753ARSZ SSOP-20 In Stock | eBay">
            <a:extLst>
              <a:ext uri="{FF2B5EF4-FFF2-40B4-BE49-F238E27FC236}">
                <a16:creationId xmlns:a16="http://schemas.microsoft.com/office/drawing/2014/main" id="{097F7145-91B4-1551-0CDB-34351AA7F5AB}"/>
              </a:ext>
            </a:extLst>
          </p:cNvPr>
          <p:cNvPicPr>
            <a:picLocks noChangeAspect="1"/>
          </p:cNvPicPr>
          <p:nvPr/>
        </p:nvPicPr>
        <p:blipFill rotWithShape="1">
          <a:blip r:embed="rId3">
            <a:extLst>
              <a:ext uri="{28A0092B-C50C-407E-A947-70E740481C1C}">
                <a14:useLocalDpi xmlns:a14="http://schemas.microsoft.com/office/drawing/2010/main" val="0"/>
              </a:ext>
            </a:extLst>
          </a:blip>
          <a:srcRect t="8859" b="13401"/>
          <a:stretch/>
        </p:blipFill>
        <p:spPr bwMode="auto">
          <a:xfrm>
            <a:off x="4704715" y="1396048"/>
            <a:ext cx="2782570" cy="2162175"/>
          </a:xfrm>
          <a:prstGeom prst="rect">
            <a:avLst/>
          </a:prstGeom>
          <a:noFill/>
          <a:ln>
            <a:noFill/>
          </a:ln>
          <a:extLst>
            <a:ext uri="{53640926-AAD7-44D8-BBD7-CCE9431645EC}">
              <a14:shadowObscured xmlns:a14="http://schemas.microsoft.com/office/drawing/2010/main"/>
            </a:ext>
          </a:extLst>
        </p:spPr>
      </p:pic>
      <p:pic>
        <p:nvPicPr>
          <p:cNvPr id="8" name="Picture 7" descr="MAX7219 IC - (SMD Package) - 8-Digit LED Display Driver IC -  ComponentsTree.com">
            <a:extLst>
              <a:ext uri="{FF2B5EF4-FFF2-40B4-BE49-F238E27FC236}">
                <a16:creationId xmlns:a16="http://schemas.microsoft.com/office/drawing/2014/main" id="{3798807C-B150-F54B-E531-7AC6A8FB90B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94372" y="3830997"/>
            <a:ext cx="2286000" cy="2286000"/>
          </a:xfrm>
          <a:prstGeom prst="rect">
            <a:avLst/>
          </a:prstGeom>
          <a:noFill/>
          <a:ln>
            <a:noFill/>
          </a:ln>
        </p:spPr>
      </p:pic>
      <p:pic>
        <p:nvPicPr>
          <p:cNvPr id="9" name="Picture 8" descr="IC giao tiếp max485">
            <a:extLst>
              <a:ext uri="{FF2B5EF4-FFF2-40B4-BE49-F238E27FC236}">
                <a16:creationId xmlns:a16="http://schemas.microsoft.com/office/drawing/2014/main" id="{2F27FF5E-F9EF-84A2-096A-43DC5E21C793}"/>
              </a:ext>
            </a:extLst>
          </p:cNvPr>
          <p:cNvPicPr>
            <a:picLocks noChangeAspect="1"/>
          </p:cNvPicPr>
          <p:nvPr/>
        </p:nvPicPr>
        <p:blipFill rotWithShape="1">
          <a:blip r:embed="rId5">
            <a:extLst>
              <a:ext uri="{28A0092B-C50C-407E-A947-70E740481C1C}">
                <a14:useLocalDpi xmlns:a14="http://schemas.microsoft.com/office/drawing/2010/main" val="0"/>
              </a:ext>
            </a:extLst>
          </a:blip>
          <a:srcRect l="22382" t="30091" r="24796" b="25762"/>
          <a:stretch/>
        </p:blipFill>
        <p:spPr bwMode="auto">
          <a:xfrm>
            <a:off x="4568036" y="3830997"/>
            <a:ext cx="2668875" cy="2286000"/>
          </a:xfrm>
          <a:prstGeom prst="rect">
            <a:avLst/>
          </a:prstGeom>
          <a:noFill/>
          <a:ln>
            <a:noFill/>
          </a:ln>
          <a:extLst>
            <a:ext uri="{53640926-AAD7-44D8-BBD7-CCE9431645EC}">
              <a14:shadowObscured xmlns:a14="http://schemas.microsoft.com/office/drawing/2010/main"/>
            </a:ext>
          </a:extLst>
        </p:spPr>
      </p:pic>
      <p:pic>
        <p:nvPicPr>
          <p:cNvPr id="1026" name="Picture 2" descr="IC Nhớ AT24C04 SOP8 SOIC8 4K EEPROM Chân Dán">
            <a:extLst>
              <a:ext uri="{FF2B5EF4-FFF2-40B4-BE49-F238E27FC236}">
                <a16:creationId xmlns:a16="http://schemas.microsoft.com/office/drawing/2014/main" id="{27A621A7-4F1D-0D02-E438-0874C92A89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86775" y="4267082"/>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1pcs/lot ADE7753 ADE7753ARS ADE7753ARSZ SSOP-20 In Stock | eBay">
            <a:extLst>
              <a:ext uri="{FF2B5EF4-FFF2-40B4-BE49-F238E27FC236}">
                <a16:creationId xmlns:a16="http://schemas.microsoft.com/office/drawing/2014/main" id="{98C4A9EA-E607-9733-CC36-20B24EC0829F}"/>
              </a:ext>
            </a:extLst>
          </p:cNvPr>
          <p:cNvPicPr>
            <a:picLocks noChangeAspect="1"/>
          </p:cNvPicPr>
          <p:nvPr/>
        </p:nvPicPr>
        <p:blipFill rotWithShape="1">
          <a:blip r:embed="rId3">
            <a:extLst>
              <a:ext uri="{28A0092B-C50C-407E-A947-70E740481C1C}">
                <a14:useLocalDpi xmlns:a14="http://schemas.microsoft.com/office/drawing/2010/main" val="0"/>
              </a:ext>
            </a:extLst>
          </a:blip>
          <a:srcRect t="8859" b="13401"/>
          <a:stretch/>
        </p:blipFill>
        <p:spPr bwMode="auto">
          <a:xfrm>
            <a:off x="4666615" y="1396047"/>
            <a:ext cx="2941924" cy="2286000"/>
          </a:xfrm>
          <a:prstGeom prst="rect">
            <a:avLst/>
          </a:prstGeom>
          <a:noFill/>
          <a:ln>
            <a:noFill/>
          </a:ln>
          <a:extLst>
            <a:ext uri="{53640926-AAD7-44D8-BBD7-CCE9431645EC}">
              <a14:shadowObscured xmlns:a14="http://schemas.microsoft.com/office/drawing/2010/main"/>
            </a:ext>
          </a:extLst>
        </p:spPr>
      </p:pic>
      <p:pic>
        <p:nvPicPr>
          <p:cNvPr id="13" name="Picture 2" descr="IC Nhớ AT24C04 SOP8 SOIC8 4K EEPROM Chân Dán">
            <a:extLst>
              <a:ext uri="{FF2B5EF4-FFF2-40B4-BE49-F238E27FC236}">
                <a16:creationId xmlns:a16="http://schemas.microsoft.com/office/drawing/2014/main" id="{1512B513-E514-64F4-CC1B-5BE5412F2C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24576" y="3830997"/>
            <a:ext cx="2286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STM32F030C8T6 LQFP48 | cafelinhkien.com">
            <a:extLst>
              <a:ext uri="{FF2B5EF4-FFF2-40B4-BE49-F238E27FC236}">
                <a16:creationId xmlns:a16="http://schemas.microsoft.com/office/drawing/2014/main" id="{18A1D8BB-B0CA-2A53-87A0-F5E687D7C806}"/>
              </a:ext>
            </a:extLst>
          </p:cNvPr>
          <p:cNvPicPr>
            <a:picLocks noChangeAspect="1"/>
          </p:cNvPicPr>
          <p:nvPr/>
        </p:nvPicPr>
        <p:blipFill rotWithShape="1">
          <a:blip r:embed="rId7">
            <a:extLst>
              <a:ext uri="{28A0092B-C50C-407E-A947-70E740481C1C}">
                <a14:useLocalDpi xmlns:a14="http://schemas.microsoft.com/office/drawing/2010/main" val="0"/>
              </a:ext>
            </a:extLst>
          </a:blip>
          <a:srcRect l="11384" t="14678" r="10017" b="19477"/>
          <a:stretch/>
        </p:blipFill>
        <p:spPr bwMode="auto">
          <a:xfrm>
            <a:off x="929648" y="1143000"/>
            <a:ext cx="2729843" cy="2286000"/>
          </a:xfrm>
          <a:prstGeom prst="rect">
            <a:avLst/>
          </a:prstGeom>
          <a:noFill/>
          <a:ln>
            <a:noFill/>
          </a:ln>
          <a:extLst>
            <a:ext uri="{53640926-AAD7-44D8-BBD7-CCE9431645EC}">
              <a14:shadowObscured xmlns:a14="http://schemas.microsoft.com/office/drawing/2010/main"/>
            </a:ext>
          </a:extLst>
        </p:spPr>
      </p:pic>
      <p:pic>
        <p:nvPicPr>
          <p:cNvPr id="15" name="Picture 14" descr="1pcs/lot ADE7753 ADE7753ARS ADE7753ARSZ SSOP-20 In Stock | eBay">
            <a:extLst>
              <a:ext uri="{FF2B5EF4-FFF2-40B4-BE49-F238E27FC236}">
                <a16:creationId xmlns:a16="http://schemas.microsoft.com/office/drawing/2014/main" id="{8BCC4BE5-F7F5-AD43-010B-8F4DC61686C8}"/>
              </a:ext>
            </a:extLst>
          </p:cNvPr>
          <p:cNvPicPr>
            <a:picLocks noChangeAspect="1"/>
          </p:cNvPicPr>
          <p:nvPr/>
        </p:nvPicPr>
        <p:blipFill rotWithShape="1">
          <a:blip r:embed="rId3">
            <a:extLst>
              <a:ext uri="{28A0092B-C50C-407E-A947-70E740481C1C}">
                <a14:useLocalDpi xmlns:a14="http://schemas.microsoft.com/office/drawing/2010/main" val="0"/>
              </a:ext>
            </a:extLst>
          </a:blip>
          <a:srcRect t="8859" b="13401"/>
          <a:stretch/>
        </p:blipFill>
        <p:spPr bwMode="auto">
          <a:xfrm>
            <a:off x="4545361" y="1143000"/>
            <a:ext cx="2941924" cy="2286000"/>
          </a:xfrm>
          <a:prstGeom prst="rect">
            <a:avLst/>
          </a:prstGeom>
          <a:noFill/>
          <a:ln>
            <a:noFill/>
          </a:ln>
          <a:extLst>
            <a:ext uri="{53640926-AAD7-44D8-BBD7-CCE9431645EC}">
              <a14:shadowObscured xmlns:a14="http://schemas.microsoft.com/office/drawing/2010/main"/>
            </a:ext>
          </a:extLst>
        </p:spPr>
      </p:pic>
      <p:pic>
        <p:nvPicPr>
          <p:cNvPr id="16" name="Picture 15" descr="A blue square with a black and red wire&#10;&#10;AI-generated content may be incorrect.">
            <a:extLst>
              <a:ext uri="{FF2B5EF4-FFF2-40B4-BE49-F238E27FC236}">
                <a16:creationId xmlns:a16="http://schemas.microsoft.com/office/drawing/2014/main" id="{6230ECE5-A9E4-E4DA-AAFF-91592919A2DB}"/>
              </a:ext>
            </a:extLst>
          </p:cNvPr>
          <p:cNvPicPr>
            <a:picLocks noChangeAspect="1"/>
          </p:cNvPicPr>
          <p:nvPr/>
        </p:nvPicPr>
        <p:blipFill rotWithShape="1">
          <a:blip r:embed="rId8">
            <a:extLst>
              <a:ext uri="{28A0092B-C50C-407E-A947-70E740481C1C}">
                <a14:useLocalDpi xmlns:a14="http://schemas.microsoft.com/office/drawing/2010/main" val="0"/>
              </a:ext>
            </a:extLst>
          </a:blip>
          <a:srcRect l="25121" t="25618" r="36893" b="27879"/>
          <a:stretch/>
        </p:blipFill>
        <p:spPr bwMode="auto">
          <a:xfrm>
            <a:off x="8373155" y="1244009"/>
            <a:ext cx="2376115" cy="1935126"/>
          </a:xfrm>
          <a:prstGeom prst="rect">
            <a:avLst/>
          </a:prstGeom>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E7A68074-2CEE-EAAA-A086-F82ED12439BB}"/>
              </a:ext>
            </a:extLst>
          </p:cNvPr>
          <p:cNvSpPr txBox="1"/>
          <p:nvPr/>
        </p:nvSpPr>
        <p:spPr>
          <a:xfrm>
            <a:off x="1190847" y="3516159"/>
            <a:ext cx="2086649" cy="369332"/>
          </a:xfrm>
          <a:prstGeom prst="rect">
            <a:avLst/>
          </a:prstGeom>
          <a:noFill/>
        </p:spPr>
        <p:txBody>
          <a:bodyPr wrap="square" rtlCol="0">
            <a:spAutoFit/>
          </a:bodyPr>
          <a:lstStyle/>
          <a:p>
            <a:pPr algn="ctr"/>
            <a:r>
              <a:rPr lang="en-US" b="1" dirty="0"/>
              <a:t>STM32F030C8T6</a:t>
            </a:r>
          </a:p>
        </p:txBody>
      </p:sp>
      <p:sp>
        <p:nvSpPr>
          <p:cNvPr id="4" name="TextBox 3">
            <a:extLst>
              <a:ext uri="{FF2B5EF4-FFF2-40B4-BE49-F238E27FC236}">
                <a16:creationId xmlns:a16="http://schemas.microsoft.com/office/drawing/2014/main" id="{62089363-B13F-F231-52C0-DD0688BE62A6}"/>
              </a:ext>
            </a:extLst>
          </p:cNvPr>
          <p:cNvSpPr txBox="1"/>
          <p:nvPr/>
        </p:nvSpPr>
        <p:spPr>
          <a:xfrm>
            <a:off x="4921501" y="3516159"/>
            <a:ext cx="2086649" cy="369332"/>
          </a:xfrm>
          <a:prstGeom prst="rect">
            <a:avLst/>
          </a:prstGeom>
          <a:noFill/>
        </p:spPr>
        <p:txBody>
          <a:bodyPr wrap="square" rtlCol="0">
            <a:spAutoFit/>
          </a:bodyPr>
          <a:lstStyle/>
          <a:p>
            <a:pPr algn="ctr"/>
            <a:r>
              <a:rPr lang="en-US" b="1" dirty="0"/>
              <a:t>ADE7753</a:t>
            </a:r>
          </a:p>
        </p:txBody>
      </p:sp>
      <p:sp>
        <p:nvSpPr>
          <p:cNvPr id="5" name="TextBox 4">
            <a:extLst>
              <a:ext uri="{FF2B5EF4-FFF2-40B4-BE49-F238E27FC236}">
                <a16:creationId xmlns:a16="http://schemas.microsoft.com/office/drawing/2014/main" id="{0DC260FE-9B18-C3CA-4ACC-498416C718FC}"/>
              </a:ext>
            </a:extLst>
          </p:cNvPr>
          <p:cNvSpPr txBox="1"/>
          <p:nvPr/>
        </p:nvSpPr>
        <p:spPr>
          <a:xfrm>
            <a:off x="8728563" y="3516159"/>
            <a:ext cx="2086649" cy="369332"/>
          </a:xfrm>
          <a:prstGeom prst="rect">
            <a:avLst/>
          </a:prstGeom>
          <a:noFill/>
        </p:spPr>
        <p:txBody>
          <a:bodyPr wrap="square" rtlCol="0">
            <a:spAutoFit/>
          </a:bodyPr>
          <a:lstStyle/>
          <a:p>
            <a:pPr algn="ctr"/>
            <a:r>
              <a:rPr lang="en-US" b="1" dirty="0" err="1"/>
              <a:t>Cảm</a:t>
            </a:r>
            <a:r>
              <a:rPr lang="en-US" b="1" dirty="0"/>
              <a:t> </a:t>
            </a:r>
            <a:r>
              <a:rPr lang="en-US" b="1" dirty="0" err="1"/>
              <a:t>biến</a:t>
            </a:r>
            <a:r>
              <a:rPr lang="en-US" b="1" dirty="0"/>
              <a:t> </a:t>
            </a:r>
            <a:r>
              <a:rPr lang="en-US" b="1" dirty="0" err="1"/>
              <a:t>dòng</a:t>
            </a:r>
            <a:endParaRPr lang="en-US" b="1" dirty="0"/>
          </a:p>
        </p:txBody>
      </p:sp>
      <p:sp>
        <p:nvSpPr>
          <p:cNvPr id="7" name="TextBox 6">
            <a:extLst>
              <a:ext uri="{FF2B5EF4-FFF2-40B4-BE49-F238E27FC236}">
                <a16:creationId xmlns:a16="http://schemas.microsoft.com/office/drawing/2014/main" id="{0EC36536-30FC-3606-6D4E-2C1570E9CD32}"/>
              </a:ext>
            </a:extLst>
          </p:cNvPr>
          <p:cNvSpPr txBox="1"/>
          <p:nvPr/>
        </p:nvSpPr>
        <p:spPr>
          <a:xfrm>
            <a:off x="1225771" y="6101071"/>
            <a:ext cx="2086649" cy="369332"/>
          </a:xfrm>
          <a:prstGeom prst="rect">
            <a:avLst/>
          </a:prstGeom>
          <a:noFill/>
        </p:spPr>
        <p:txBody>
          <a:bodyPr wrap="square" rtlCol="0">
            <a:spAutoFit/>
          </a:bodyPr>
          <a:lstStyle/>
          <a:p>
            <a:pPr algn="ctr"/>
            <a:r>
              <a:rPr lang="en-US" sz="1800" b="1" i="0" u="none" strike="noStrike" kern="1200" dirty="0">
                <a:solidFill>
                  <a:srgbClr val="000000"/>
                </a:solidFill>
                <a:effectLst/>
                <a:latin typeface="Aptos" panose="020B0004020202020204" pitchFamily="34" charset="0"/>
              </a:rPr>
              <a:t>MAX7219</a:t>
            </a:r>
            <a:endParaRPr lang="en-US" dirty="0"/>
          </a:p>
        </p:txBody>
      </p:sp>
      <p:sp>
        <p:nvSpPr>
          <p:cNvPr id="12" name="TextBox 11">
            <a:extLst>
              <a:ext uri="{FF2B5EF4-FFF2-40B4-BE49-F238E27FC236}">
                <a16:creationId xmlns:a16="http://schemas.microsoft.com/office/drawing/2014/main" id="{68885378-F682-9DAB-17E0-42A4CEA3E174}"/>
              </a:ext>
            </a:extLst>
          </p:cNvPr>
          <p:cNvSpPr txBox="1"/>
          <p:nvPr/>
        </p:nvSpPr>
        <p:spPr>
          <a:xfrm>
            <a:off x="9013751" y="6101071"/>
            <a:ext cx="1516274" cy="369332"/>
          </a:xfrm>
          <a:prstGeom prst="rect">
            <a:avLst/>
          </a:prstGeom>
          <a:noFill/>
        </p:spPr>
        <p:txBody>
          <a:bodyPr wrap="square">
            <a:spAutoFit/>
          </a:bodyPr>
          <a:lstStyle/>
          <a:p>
            <a:pPr algn="ctr"/>
            <a:r>
              <a:rPr lang="en-US" sz="1800" b="1" i="0" u="none" strike="noStrike" kern="1200" dirty="0">
                <a:solidFill>
                  <a:srgbClr val="000000"/>
                </a:solidFill>
                <a:effectLst/>
                <a:latin typeface="Aptos" panose="020B0004020202020204" pitchFamily="34" charset="0"/>
              </a:rPr>
              <a:t>AT24C04</a:t>
            </a:r>
            <a:endParaRPr lang="en-US" dirty="0"/>
          </a:p>
        </p:txBody>
      </p:sp>
      <p:sp>
        <p:nvSpPr>
          <p:cNvPr id="18" name="TextBox 17">
            <a:extLst>
              <a:ext uri="{FF2B5EF4-FFF2-40B4-BE49-F238E27FC236}">
                <a16:creationId xmlns:a16="http://schemas.microsoft.com/office/drawing/2014/main" id="{959F71E6-6A3B-767B-24F1-227719A458DB}"/>
              </a:ext>
            </a:extLst>
          </p:cNvPr>
          <p:cNvSpPr txBox="1"/>
          <p:nvPr/>
        </p:nvSpPr>
        <p:spPr>
          <a:xfrm>
            <a:off x="5274115" y="6101071"/>
            <a:ext cx="1478664" cy="369332"/>
          </a:xfrm>
          <a:prstGeom prst="rect">
            <a:avLst/>
          </a:prstGeom>
          <a:noFill/>
        </p:spPr>
        <p:txBody>
          <a:bodyPr wrap="square">
            <a:spAutoFit/>
          </a:bodyPr>
          <a:lstStyle/>
          <a:p>
            <a:pPr algn="ctr"/>
            <a:r>
              <a:rPr lang="en-US" sz="1800" b="1" i="0" u="none" strike="noStrike" kern="1200" dirty="0">
                <a:solidFill>
                  <a:srgbClr val="000000"/>
                </a:solidFill>
                <a:effectLst/>
                <a:latin typeface="Aptos" panose="020B0004020202020204" pitchFamily="34" charset="0"/>
              </a:rPr>
              <a:t>AT24C04</a:t>
            </a:r>
            <a:endParaRPr lang="en-US" dirty="0"/>
          </a:p>
        </p:txBody>
      </p:sp>
    </p:spTree>
    <p:extLst>
      <p:ext uri="{BB962C8B-B14F-4D97-AF65-F5344CB8AC3E}">
        <p14:creationId xmlns:p14="http://schemas.microsoft.com/office/powerpoint/2010/main" val="138173103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5D6E058-BF36-8E2E-E591-53EF093D226C}"/>
              </a:ext>
            </a:extLst>
          </p:cNvPr>
          <p:cNvSpPr txBox="1"/>
          <p:nvPr/>
        </p:nvSpPr>
        <p:spPr>
          <a:xfrm>
            <a:off x="4983938" y="324997"/>
            <a:ext cx="2224124"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Sơ</a:t>
            </a:r>
            <a:r>
              <a:rPr lang="en-US" sz="2400" b="1" kern="1200" dirty="0">
                <a:latin typeface="+mj-lt"/>
                <a:ea typeface="+mj-ea"/>
                <a:cs typeface="+mj-cs"/>
              </a:rPr>
              <a:t> </a:t>
            </a:r>
            <a:r>
              <a:rPr lang="en-US" sz="2400" b="1" kern="1200" dirty="0" err="1">
                <a:latin typeface="+mj-lt"/>
                <a:ea typeface="+mj-ea"/>
                <a:cs typeface="+mj-cs"/>
              </a:rPr>
              <a:t>đồ</a:t>
            </a:r>
            <a:r>
              <a:rPr lang="en-US" sz="2400" b="1" kern="1200" dirty="0">
                <a:latin typeface="+mj-lt"/>
                <a:ea typeface="+mj-ea"/>
                <a:cs typeface="+mj-cs"/>
              </a:rPr>
              <a:t> </a:t>
            </a:r>
            <a:r>
              <a:rPr lang="en-US" sz="2400" b="1" kern="1200" dirty="0" err="1">
                <a:latin typeface="+mj-lt"/>
                <a:ea typeface="+mj-ea"/>
                <a:cs typeface="+mj-cs"/>
              </a:rPr>
              <a:t>nguyên</a:t>
            </a:r>
            <a:r>
              <a:rPr lang="en-US" sz="2400" b="1" kern="1200" dirty="0">
                <a:latin typeface="+mj-lt"/>
                <a:ea typeface="+mj-ea"/>
                <a:cs typeface="+mj-cs"/>
              </a:rPr>
              <a:t> </a:t>
            </a:r>
            <a:r>
              <a:rPr lang="en-US" sz="2400" b="1" kern="1200" dirty="0" err="1">
                <a:latin typeface="+mj-lt"/>
                <a:ea typeface="+mj-ea"/>
                <a:cs typeface="+mj-cs"/>
              </a:rPr>
              <a:t>lý</a:t>
            </a:r>
            <a:endParaRPr lang="en-US" sz="2400" b="1" kern="1200" dirty="0">
              <a:latin typeface="+mj-lt"/>
              <a:ea typeface="+mj-ea"/>
              <a:cs typeface="+mj-cs"/>
            </a:endParaRPr>
          </a:p>
        </p:txBody>
      </p:sp>
      <p:pic>
        <p:nvPicPr>
          <p:cNvPr id="8" name="Picture 7" descr="A screenshot of a computer&#10;&#10;AI-generated content may be incorrect.">
            <a:extLst>
              <a:ext uri="{FF2B5EF4-FFF2-40B4-BE49-F238E27FC236}">
                <a16:creationId xmlns:a16="http://schemas.microsoft.com/office/drawing/2014/main" id="{76397883-5C27-A6AA-2A13-3BA87011ED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2776" y="921911"/>
            <a:ext cx="8806448" cy="5859739"/>
          </a:xfrm>
          <a:prstGeom prst="rect">
            <a:avLst/>
          </a:prstGeom>
        </p:spPr>
      </p:pic>
    </p:spTree>
    <p:extLst>
      <p:ext uri="{BB962C8B-B14F-4D97-AF65-F5344CB8AC3E}">
        <p14:creationId xmlns:p14="http://schemas.microsoft.com/office/powerpoint/2010/main" val="244357312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840A0-53CD-D6DB-11E6-1F62EA9BA10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F24937C0-0D7D-B166-7AE5-F2256A03EFC7}"/>
              </a:ext>
            </a:extLst>
          </p:cNvPr>
          <p:cNvSpPr txBox="1"/>
          <p:nvPr/>
        </p:nvSpPr>
        <p:spPr>
          <a:xfrm>
            <a:off x="4983938" y="324997"/>
            <a:ext cx="2224124"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Sơ</a:t>
            </a:r>
            <a:r>
              <a:rPr lang="en-US" sz="2400" b="1" kern="1200" dirty="0">
                <a:latin typeface="+mj-lt"/>
                <a:ea typeface="+mj-ea"/>
                <a:cs typeface="+mj-cs"/>
              </a:rPr>
              <a:t> </a:t>
            </a:r>
            <a:r>
              <a:rPr lang="en-US" sz="2400" b="1" kern="1200" dirty="0" err="1">
                <a:latin typeface="+mj-lt"/>
                <a:ea typeface="+mj-ea"/>
                <a:cs typeface="+mj-cs"/>
              </a:rPr>
              <a:t>đồ</a:t>
            </a:r>
            <a:r>
              <a:rPr lang="en-US" sz="2400" b="1" kern="1200" dirty="0">
                <a:latin typeface="+mj-lt"/>
                <a:ea typeface="+mj-ea"/>
                <a:cs typeface="+mj-cs"/>
              </a:rPr>
              <a:t> </a:t>
            </a:r>
            <a:r>
              <a:rPr lang="en-US" sz="2400" b="1" kern="1200" dirty="0" err="1">
                <a:latin typeface="+mj-lt"/>
                <a:ea typeface="+mj-ea"/>
                <a:cs typeface="+mj-cs"/>
              </a:rPr>
              <a:t>nguyên</a:t>
            </a:r>
            <a:r>
              <a:rPr lang="en-US" sz="2400" b="1" kern="1200" dirty="0">
                <a:latin typeface="+mj-lt"/>
                <a:ea typeface="+mj-ea"/>
                <a:cs typeface="+mj-cs"/>
              </a:rPr>
              <a:t> </a:t>
            </a:r>
            <a:r>
              <a:rPr lang="en-US" sz="2400" b="1" kern="1200" dirty="0" err="1">
                <a:latin typeface="+mj-lt"/>
                <a:ea typeface="+mj-ea"/>
                <a:cs typeface="+mj-cs"/>
              </a:rPr>
              <a:t>lý</a:t>
            </a:r>
            <a:endParaRPr lang="en-US" sz="2400" b="1" kern="1200" dirty="0">
              <a:latin typeface="+mj-lt"/>
              <a:ea typeface="+mj-ea"/>
              <a:cs typeface="+mj-cs"/>
            </a:endParaRPr>
          </a:p>
        </p:txBody>
      </p:sp>
      <p:pic>
        <p:nvPicPr>
          <p:cNvPr id="13" name="Picture 12" descr="A diagram of a circuit board&#10;&#10;AI-generated content may be incorrect.">
            <a:extLst>
              <a:ext uri="{FF2B5EF4-FFF2-40B4-BE49-F238E27FC236}">
                <a16:creationId xmlns:a16="http://schemas.microsoft.com/office/drawing/2014/main" id="{C9DCD196-69EB-99AE-A06F-F2410126AC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725" y="1019564"/>
            <a:ext cx="8893901" cy="5615152"/>
          </a:xfrm>
          <a:prstGeom prst="rect">
            <a:avLst/>
          </a:prstGeom>
        </p:spPr>
      </p:pic>
    </p:spTree>
    <p:extLst>
      <p:ext uri="{BB962C8B-B14F-4D97-AF65-F5344CB8AC3E}">
        <p14:creationId xmlns:p14="http://schemas.microsoft.com/office/powerpoint/2010/main" val="323806299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C471A-69DE-FF46-2D96-FAECEDD1E10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E229A490-F482-2788-CB03-23CC4F55C8DC}"/>
              </a:ext>
            </a:extLst>
          </p:cNvPr>
          <p:cNvSpPr txBox="1"/>
          <p:nvPr/>
        </p:nvSpPr>
        <p:spPr>
          <a:xfrm>
            <a:off x="4983938" y="324997"/>
            <a:ext cx="2224124"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Sơ</a:t>
            </a:r>
            <a:r>
              <a:rPr lang="en-US" sz="2400" b="1" kern="1200" dirty="0">
                <a:latin typeface="+mj-lt"/>
                <a:ea typeface="+mj-ea"/>
                <a:cs typeface="+mj-cs"/>
              </a:rPr>
              <a:t> </a:t>
            </a:r>
            <a:r>
              <a:rPr lang="en-US" sz="2400" b="1" kern="1200" dirty="0" err="1">
                <a:latin typeface="+mj-lt"/>
                <a:ea typeface="+mj-ea"/>
                <a:cs typeface="+mj-cs"/>
              </a:rPr>
              <a:t>đồ</a:t>
            </a:r>
            <a:r>
              <a:rPr lang="en-US" sz="2400" b="1" kern="1200" dirty="0">
                <a:latin typeface="+mj-lt"/>
                <a:ea typeface="+mj-ea"/>
                <a:cs typeface="+mj-cs"/>
              </a:rPr>
              <a:t> </a:t>
            </a:r>
            <a:r>
              <a:rPr lang="en-US" sz="2400" b="1" kern="1200" dirty="0" err="1">
                <a:latin typeface="+mj-lt"/>
                <a:ea typeface="+mj-ea"/>
                <a:cs typeface="+mj-cs"/>
              </a:rPr>
              <a:t>nguyên</a:t>
            </a:r>
            <a:r>
              <a:rPr lang="en-US" sz="2400" b="1" kern="1200" dirty="0">
                <a:latin typeface="+mj-lt"/>
                <a:ea typeface="+mj-ea"/>
                <a:cs typeface="+mj-cs"/>
              </a:rPr>
              <a:t> </a:t>
            </a:r>
            <a:r>
              <a:rPr lang="en-US" sz="2400" b="1" kern="1200" dirty="0" err="1">
                <a:latin typeface="+mj-lt"/>
                <a:ea typeface="+mj-ea"/>
                <a:cs typeface="+mj-cs"/>
              </a:rPr>
              <a:t>lý</a:t>
            </a:r>
            <a:endParaRPr lang="en-US" sz="2400" b="1" kern="1200" dirty="0">
              <a:latin typeface="+mj-lt"/>
              <a:ea typeface="+mj-ea"/>
              <a:cs typeface="+mj-cs"/>
            </a:endParaRPr>
          </a:p>
        </p:txBody>
      </p:sp>
      <p:pic>
        <p:nvPicPr>
          <p:cNvPr id="3" name="Picture 2" descr="A diagram of a circuit">
            <a:extLst>
              <a:ext uri="{FF2B5EF4-FFF2-40B4-BE49-F238E27FC236}">
                <a16:creationId xmlns:a16="http://schemas.microsoft.com/office/drawing/2014/main" id="{81984515-7A09-A37F-88C0-28FD385626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421" y="1128424"/>
            <a:ext cx="8115158" cy="5356732"/>
          </a:xfrm>
          <a:prstGeom prst="rect">
            <a:avLst/>
          </a:prstGeom>
        </p:spPr>
      </p:pic>
    </p:spTree>
    <p:extLst>
      <p:ext uri="{BB962C8B-B14F-4D97-AF65-F5344CB8AC3E}">
        <p14:creationId xmlns:p14="http://schemas.microsoft.com/office/powerpoint/2010/main" val="134787963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Arrow: Pentagon 3">
            <a:extLst>
              <a:ext uri="{FF2B5EF4-FFF2-40B4-BE49-F238E27FC236}">
                <a16:creationId xmlns:a16="http://schemas.microsoft.com/office/drawing/2014/main" id="{D46DFA37-CC58-258B-C19E-87703CB28008}"/>
              </a:ext>
            </a:extLst>
          </p:cNvPr>
          <p:cNvSpPr/>
          <p:nvPr/>
        </p:nvSpPr>
        <p:spPr>
          <a:xfrm>
            <a:off x="717421" y="1574019"/>
            <a:ext cx="3631295" cy="3333750"/>
          </a:xfrm>
          <a:prstGeom prst="homePlate">
            <a:avLst>
              <a:gd name="adj" fmla="val 18741"/>
            </a:avLst>
          </a:prstGeom>
          <a:solidFill>
            <a:srgbClr val="5AC5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5AC5B3"/>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45E3E50B-0A69-79A7-FB79-32F707C7450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LƯU ĐỒ THUẬT TOÁN</a:t>
            </a:r>
          </a:p>
        </p:txBody>
      </p:sp>
      <p:pic>
        <p:nvPicPr>
          <p:cNvPr id="3" name="Picture 2" descr="A diagram of a flowchart&#10;&#10;AI-generated content may be incorrect.">
            <a:extLst>
              <a:ext uri="{FF2B5EF4-FFF2-40B4-BE49-F238E27FC236}">
                <a16:creationId xmlns:a16="http://schemas.microsoft.com/office/drawing/2014/main" id="{7EF813FC-828C-5BDB-FB34-CA6C2B942B23}"/>
              </a:ext>
            </a:extLst>
          </p:cNvPr>
          <p:cNvPicPr>
            <a:picLocks noChangeAspect="1"/>
          </p:cNvPicPr>
          <p:nvPr/>
        </p:nvPicPr>
        <p:blipFill>
          <a:blip r:embed="rId2">
            <a:extLst>
              <a:ext uri="{28A0092B-C50C-407E-A947-70E740481C1C}">
                <a14:useLocalDpi xmlns:a14="http://schemas.microsoft.com/office/drawing/2010/main" val="0"/>
              </a:ext>
            </a:extLst>
          </a:blip>
          <a:srcRect l="354" t="3559" r="-500" b="3687"/>
          <a:stretch/>
        </p:blipFill>
        <p:spPr>
          <a:xfrm>
            <a:off x="6283842" y="110455"/>
            <a:ext cx="5190736" cy="6637089"/>
          </a:xfrm>
          <a:prstGeom prst="rect">
            <a:avLst/>
          </a:prstGeom>
          <a:noFill/>
        </p:spPr>
      </p:pic>
    </p:spTree>
    <p:extLst>
      <p:ext uri="{BB962C8B-B14F-4D97-AF65-F5344CB8AC3E}">
        <p14:creationId xmlns:p14="http://schemas.microsoft.com/office/powerpoint/2010/main" val="10006548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E2A65B1A-0093-4832-4CA0-A4109117DCED}"/>
              </a:ext>
            </a:extLst>
          </p:cNvPr>
          <p:cNvGraphicFramePr>
            <a:graphicFrameLocks noGrp="1"/>
          </p:cNvGraphicFramePr>
          <p:nvPr>
            <p:extLst>
              <p:ext uri="{D42A27DB-BD31-4B8C-83A1-F6EECF244321}">
                <p14:modId xmlns:p14="http://schemas.microsoft.com/office/powerpoint/2010/main" val="2395851900"/>
              </p:ext>
            </p:extLst>
          </p:nvPr>
        </p:nvGraphicFramePr>
        <p:xfrm>
          <a:off x="566110" y="1074135"/>
          <a:ext cx="11123576" cy="1065136"/>
        </p:xfrm>
        <a:graphic>
          <a:graphicData uri="http://schemas.openxmlformats.org/drawingml/2006/table">
            <a:tbl>
              <a:tblPr bandCol="1"/>
              <a:tblGrid>
                <a:gridCol w="1011234">
                  <a:extLst>
                    <a:ext uri="{9D8B030D-6E8A-4147-A177-3AD203B41FA5}">
                      <a16:colId xmlns:a16="http://schemas.microsoft.com/office/drawing/2014/main" val="3454720354"/>
                    </a:ext>
                  </a:extLst>
                </a:gridCol>
                <a:gridCol w="1011234">
                  <a:extLst>
                    <a:ext uri="{9D8B030D-6E8A-4147-A177-3AD203B41FA5}">
                      <a16:colId xmlns:a16="http://schemas.microsoft.com/office/drawing/2014/main" val="2759288661"/>
                    </a:ext>
                  </a:extLst>
                </a:gridCol>
                <a:gridCol w="1011234">
                  <a:extLst>
                    <a:ext uri="{9D8B030D-6E8A-4147-A177-3AD203B41FA5}">
                      <a16:colId xmlns:a16="http://schemas.microsoft.com/office/drawing/2014/main" val="4279367615"/>
                    </a:ext>
                  </a:extLst>
                </a:gridCol>
                <a:gridCol w="1344328">
                  <a:extLst>
                    <a:ext uri="{9D8B030D-6E8A-4147-A177-3AD203B41FA5}">
                      <a16:colId xmlns:a16="http://schemas.microsoft.com/office/drawing/2014/main" val="3332125172"/>
                    </a:ext>
                  </a:extLst>
                </a:gridCol>
                <a:gridCol w="927961">
                  <a:extLst>
                    <a:ext uri="{9D8B030D-6E8A-4147-A177-3AD203B41FA5}">
                      <a16:colId xmlns:a16="http://schemas.microsoft.com/office/drawing/2014/main" val="61933920"/>
                    </a:ext>
                  </a:extLst>
                </a:gridCol>
                <a:gridCol w="927961">
                  <a:extLst>
                    <a:ext uri="{9D8B030D-6E8A-4147-A177-3AD203B41FA5}">
                      <a16:colId xmlns:a16="http://schemas.microsoft.com/office/drawing/2014/main" val="319774036"/>
                    </a:ext>
                  </a:extLst>
                </a:gridCol>
                <a:gridCol w="927961">
                  <a:extLst>
                    <a:ext uri="{9D8B030D-6E8A-4147-A177-3AD203B41FA5}">
                      <a16:colId xmlns:a16="http://schemas.microsoft.com/office/drawing/2014/main" val="3838513229"/>
                    </a:ext>
                  </a:extLst>
                </a:gridCol>
                <a:gridCol w="927961">
                  <a:extLst>
                    <a:ext uri="{9D8B030D-6E8A-4147-A177-3AD203B41FA5}">
                      <a16:colId xmlns:a16="http://schemas.microsoft.com/office/drawing/2014/main" val="3146618198"/>
                    </a:ext>
                  </a:extLst>
                </a:gridCol>
                <a:gridCol w="1011234">
                  <a:extLst>
                    <a:ext uri="{9D8B030D-6E8A-4147-A177-3AD203B41FA5}">
                      <a16:colId xmlns:a16="http://schemas.microsoft.com/office/drawing/2014/main" val="1165762013"/>
                    </a:ext>
                  </a:extLst>
                </a:gridCol>
                <a:gridCol w="1011234">
                  <a:extLst>
                    <a:ext uri="{9D8B030D-6E8A-4147-A177-3AD203B41FA5}">
                      <a16:colId xmlns:a16="http://schemas.microsoft.com/office/drawing/2014/main" val="4117875276"/>
                    </a:ext>
                  </a:extLst>
                </a:gridCol>
                <a:gridCol w="1011234">
                  <a:extLst>
                    <a:ext uri="{9D8B030D-6E8A-4147-A177-3AD203B41FA5}">
                      <a16:colId xmlns:a16="http://schemas.microsoft.com/office/drawing/2014/main" val="368297397"/>
                    </a:ext>
                  </a:extLst>
                </a:gridCol>
              </a:tblGrid>
              <a:tr h="425056">
                <a:tc>
                  <a:txBody>
                    <a:bodyPr/>
                    <a:lstStyle/>
                    <a:p>
                      <a:pPr algn="ctr" rtl="0" fontAlgn="b"/>
                      <a:r>
                        <a:rPr lang="en-US" dirty="0">
                          <a:effectLst/>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dirty="0">
                          <a:effectLst/>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dirty="0">
                          <a:effectLst/>
                        </a:rPr>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effectLst/>
                        </a:rPr>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dirty="0">
                          <a:effectLst/>
                        </a:rPr>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dirty="0">
                          <a:effectLst/>
                        </a:rPr>
                        <a:t>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dirty="0">
                          <a:effectLst/>
                        </a:rPr>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dirty="0">
                          <a:effectLst/>
                        </a:rPr>
                        <a:t>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effectLst/>
                        </a:rPr>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effectLst/>
                        </a:rPr>
                        <a:t>10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effectLst/>
                        </a:rPr>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1641034"/>
                  </a:ext>
                </a:extLst>
              </a:tr>
              <a:tr h="640080">
                <a:tc>
                  <a:txBody>
                    <a:bodyPr/>
                    <a:lstStyle/>
                    <a:p>
                      <a:pPr algn="ctr" rtl="0" fontAlgn="b"/>
                      <a:r>
                        <a:rPr lang="en-US" b="1" dirty="0">
                          <a:effectLst/>
                        </a:rPr>
                        <a:t>Start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2">
                  <a:txBody>
                    <a:bodyPr/>
                    <a:lstStyle/>
                    <a:p>
                      <a:pPr algn="ctr" rtl="0" fontAlgn="b"/>
                      <a:r>
                        <a:rPr lang="en-US" b="1">
                          <a:effectLst/>
                        </a:rPr>
                        <a:t>Device ID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A84F"/>
                    </a:solidFill>
                  </a:tcPr>
                </a:tc>
                <a:tc hMerge="1">
                  <a:txBody>
                    <a:bodyPr/>
                    <a:lstStyle/>
                    <a:p>
                      <a:endParaRPr lang="en-US"/>
                    </a:p>
                  </a:txBody>
                  <a:tcPr/>
                </a:tc>
                <a:tc>
                  <a:txBody>
                    <a:bodyPr/>
                    <a:lstStyle/>
                    <a:p>
                      <a:pPr algn="ctr" rtl="0" fontAlgn="b"/>
                      <a:r>
                        <a:rPr lang="en-US" b="1" dirty="0">
                          <a:effectLst/>
                        </a:rPr>
                        <a:t>Command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76A5AF"/>
                    </a:solidFill>
                  </a:tcPr>
                </a:tc>
                <a:tc gridSpan="4">
                  <a:txBody>
                    <a:bodyPr/>
                    <a:lstStyle/>
                    <a:p>
                      <a:pPr algn="ctr" rtl="0" fontAlgn="b"/>
                      <a:r>
                        <a:rPr lang="en-US" b="1" dirty="0">
                          <a:effectLst/>
                        </a:rPr>
                        <a:t>Data Payload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D85C6"/>
                    </a:solidFill>
                  </a:tcPr>
                </a:tc>
                <a:tc hMerge="1">
                  <a:txBody>
                    <a:bodyPr/>
                    <a:lstStyle/>
                    <a:p>
                      <a:endParaRPr lang="en-US"/>
                    </a:p>
                  </a:txBody>
                  <a:tcPr/>
                </a:tc>
                <a:tc hMerge="1">
                  <a:txBody>
                    <a:bodyPr/>
                    <a:lstStyle/>
                    <a:p>
                      <a:endParaRPr lang="en-US"/>
                    </a:p>
                  </a:txBody>
                  <a:tcPr/>
                </a:tc>
                <a:tc hMerge="1">
                  <a:txBody>
                    <a:bodyPr/>
                    <a:lstStyle/>
                    <a:p>
                      <a:endParaRPr lang="en-US"/>
                    </a:p>
                  </a:txBody>
                  <a:tcPr/>
                </a:tc>
                <a:tc gridSpan="2">
                  <a:txBody>
                    <a:bodyPr/>
                    <a:lstStyle/>
                    <a:p>
                      <a:pPr algn="ctr" rtl="0" fontAlgn="b"/>
                      <a:r>
                        <a:rPr lang="en-US" b="1" dirty="0">
                          <a:effectLst/>
                        </a:rPr>
                        <a:t>CRC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69138"/>
                    </a:solidFill>
                  </a:tcPr>
                </a:tc>
                <a:tc hMerge="1">
                  <a:txBody>
                    <a:bodyPr/>
                    <a:lstStyle/>
                    <a:p>
                      <a:endParaRPr lang="en-US"/>
                    </a:p>
                  </a:txBody>
                  <a:tcPr/>
                </a:tc>
                <a:tc>
                  <a:txBody>
                    <a:bodyPr/>
                    <a:lstStyle/>
                    <a:p>
                      <a:pPr algn="ctr" rtl="0" fontAlgn="b"/>
                      <a:r>
                        <a:rPr lang="en-US" b="1" dirty="0">
                          <a:effectLst/>
                        </a:rPr>
                        <a:t>End Byte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810506927"/>
                  </a:ext>
                </a:extLst>
              </a:tr>
            </a:tbl>
          </a:graphicData>
        </a:graphic>
      </p:graphicFrame>
      <p:sp>
        <p:nvSpPr>
          <p:cNvPr id="6" name="TextBox 5">
            <a:extLst>
              <a:ext uri="{FF2B5EF4-FFF2-40B4-BE49-F238E27FC236}">
                <a16:creationId xmlns:a16="http://schemas.microsoft.com/office/drawing/2014/main" id="{F77D1EBA-E0D9-5402-88FD-ED70EE2798EC}"/>
              </a:ext>
            </a:extLst>
          </p:cNvPr>
          <p:cNvSpPr txBox="1"/>
          <p:nvPr/>
        </p:nvSpPr>
        <p:spPr>
          <a:xfrm>
            <a:off x="508442" y="335629"/>
            <a:ext cx="3840275" cy="491571"/>
          </a:xfrm>
          <a:prstGeom prst="rect">
            <a:avLst/>
          </a:prstGeom>
        </p:spPr>
        <p:txBody>
          <a:bodyPr vert="horz" lIns="91440" tIns="45720" rIns="91440" bIns="45720" rtlCol="0" anchor="ctr">
            <a:normAutofit fontScale="92500"/>
          </a:bodyPr>
          <a:lstStyle/>
          <a:p>
            <a:pPr>
              <a:lnSpc>
                <a:spcPct val="90000"/>
              </a:lnSpc>
              <a:spcBef>
                <a:spcPct val="0"/>
              </a:spcBef>
              <a:spcAft>
                <a:spcPts val="600"/>
              </a:spcAft>
            </a:pPr>
            <a:r>
              <a:rPr lang="en-US" sz="2400" b="1" kern="1200" dirty="0">
                <a:latin typeface="+mj-lt"/>
                <a:ea typeface="+mj-ea"/>
                <a:cs typeface="+mj-cs"/>
              </a:rPr>
              <a:t>Khung </a:t>
            </a:r>
            <a:r>
              <a:rPr lang="en-US" sz="2400" b="1" kern="1200" dirty="0" err="1">
                <a:latin typeface="+mj-lt"/>
                <a:ea typeface="+mj-ea"/>
                <a:cs typeface="+mj-cs"/>
              </a:rPr>
              <a:t>truyền</a:t>
            </a:r>
            <a:r>
              <a:rPr lang="en-US" sz="2400" b="1" kern="1200" dirty="0">
                <a:latin typeface="+mj-lt"/>
                <a:ea typeface="+mj-ea"/>
                <a:cs typeface="+mj-cs"/>
              </a:rPr>
              <a:t> </a:t>
            </a:r>
            <a:r>
              <a:rPr lang="en-US" sz="2400" b="1" kern="1200" dirty="0" err="1">
                <a:latin typeface="+mj-lt"/>
                <a:ea typeface="+mj-ea"/>
                <a:cs typeface="+mj-cs"/>
              </a:rPr>
              <a:t>dữ</a:t>
            </a:r>
            <a:r>
              <a:rPr lang="en-US" sz="2400" b="1" kern="1200" dirty="0">
                <a:latin typeface="+mj-lt"/>
                <a:ea typeface="+mj-ea"/>
                <a:cs typeface="+mj-cs"/>
              </a:rPr>
              <a:t> </a:t>
            </a:r>
            <a:r>
              <a:rPr lang="en-US" sz="2400" b="1" kern="1200" dirty="0" err="1">
                <a:latin typeface="+mj-lt"/>
                <a:ea typeface="+mj-ea"/>
                <a:cs typeface="+mj-cs"/>
              </a:rPr>
              <a:t>liệu</a:t>
            </a:r>
            <a:r>
              <a:rPr lang="en-US" sz="2400" b="1" kern="1200" dirty="0">
                <a:latin typeface="+mj-lt"/>
                <a:ea typeface="+mj-ea"/>
                <a:cs typeface="+mj-cs"/>
              </a:rPr>
              <a:t> 11 byte</a:t>
            </a:r>
          </a:p>
        </p:txBody>
      </p:sp>
      <p:graphicFrame>
        <p:nvGraphicFramePr>
          <p:cNvPr id="7" name="Table 6">
            <a:extLst>
              <a:ext uri="{FF2B5EF4-FFF2-40B4-BE49-F238E27FC236}">
                <a16:creationId xmlns:a16="http://schemas.microsoft.com/office/drawing/2014/main" id="{2B801A04-EBD8-537D-0545-628B465DC1F6}"/>
              </a:ext>
            </a:extLst>
          </p:cNvPr>
          <p:cNvGraphicFramePr>
            <a:graphicFrameLocks noGrp="1"/>
          </p:cNvGraphicFramePr>
          <p:nvPr>
            <p:extLst>
              <p:ext uri="{D42A27DB-BD31-4B8C-83A1-F6EECF244321}">
                <p14:modId xmlns:p14="http://schemas.microsoft.com/office/powerpoint/2010/main" val="2239767197"/>
              </p:ext>
            </p:extLst>
          </p:nvPr>
        </p:nvGraphicFramePr>
        <p:xfrm>
          <a:off x="1791447" y="2415191"/>
          <a:ext cx="8787948" cy="4107180"/>
        </p:xfrm>
        <a:graphic>
          <a:graphicData uri="http://schemas.openxmlformats.org/drawingml/2006/table">
            <a:tbl>
              <a:tblPr/>
              <a:tblGrid>
                <a:gridCol w="1145050">
                  <a:extLst>
                    <a:ext uri="{9D8B030D-6E8A-4147-A177-3AD203B41FA5}">
                      <a16:colId xmlns:a16="http://schemas.microsoft.com/office/drawing/2014/main" val="3486199744"/>
                    </a:ext>
                  </a:extLst>
                </a:gridCol>
                <a:gridCol w="1711842">
                  <a:extLst>
                    <a:ext uri="{9D8B030D-6E8A-4147-A177-3AD203B41FA5}">
                      <a16:colId xmlns:a16="http://schemas.microsoft.com/office/drawing/2014/main" val="3302830493"/>
                    </a:ext>
                  </a:extLst>
                </a:gridCol>
                <a:gridCol w="5931056">
                  <a:extLst>
                    <a:ext uri="{9D8B030D-6E8A-4147-A177-3AD203B41FA5}">
                      <a16:colId xmlns:a16="http://schemas.microsoft.com/office/drawing/2014/main" val="2722229134"/>
                    </a:ext>
                  </a:extLst>
                </a:gridCol>
              </a:tblGrid>
              <a:tr h="586740">
                <a:tc>
                  <a:txBody>
                    <a:bodyPr/>
                    <a:lstStyle/>
                    <a:p>
                      <a:pPr algn="ctr" rtl="0" fontAlgn="b"/>
                      <a:r>
                        <a:rPr lang="en-US" b="1" dirty="0">
                          <a:effectLst/>
                        </a:rPr>
                        <a:t>Byte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9999"/>
                    </a:solidFill>
                  </a:tcPr>
                </a:tc>
                <a:tc>
                  <a:txBody>
                    <a:bodyPr/>
                    <a:lstStyle/>
                    <a:p>
                      <a:pPr algn="ctr" rtl="0" fontAlgn="b"/>
                      <a:r>
                        <a:rPr lang="en-US" b="1">
                          <a:effectLst/>
                        </a:rPr>
                        <a:t>Nội dung</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9999"/>
                    </a:solidFill>
                  </a:tcPr>
                </a:tc>
                <a:tc>
                  <a:txBody>
                    <a:bodyPr/>
                    <a:lstStyle/>
                    <a:p>
                      <a:pPr algn="ctr" rtl="0" fontAlgn="b"/>
                      <a:r>
                        <a:rPr lang="en-US" b="1" dirty="0" err="1">
                          <a:effectLst/>
                        </a:rPr>
                        <a:t>Mô</a:t>
                      </a:r>
                      <a:r>
                        <a:rPr lang="en-US" b="1" dirty="0">
                          <a:effectLst/>
                        </a:rPr>
                        <a:t> </a:t>
                      </a:r>
                      <a:r>
                        <a:rPr lang="en-US" b="1" dirty="0" err="1">
                          <a:effectLst/>
                        </a:rPr>
                        <a:t>tả</a:t>
                      </a:r>
                      <a:endParaRPr lang="en-US" b="1" dirty="0">
                        <a:effectLst/>
                      </a:endParaRP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9999"/>
                    </a:solidFill>
                  </a:tcPr>
                </a:tc>
                <a:extLst>
                  <a:ext uri="{0D108BD9-81ED-4DB2-BD59-A6C34878D82A}">
                    <a16:rowId xmlns:a16="http://schemas.microsoft.com/office/drawing/2014/main" val="3382629195"/>
                  </a:ext>
                </a:extLst>
              </a:tr>
              <a:tr h="586740">
                <a:tc>
                  <a:txBody>
                    <a:bodyPr/>
                    <a:lstStyle/>
                    <a:p>
                      <a:pPr algn="ctr" rtl="0" fontAlgn="b"/>
                      <a:r>
                        <a:rPr lang="en-US">
                          <a:effectLst/>
                        </a:rPr>
                        <a:t>1</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effectLst/>
                        </a:rPr>
                        <a:t>Start Byte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rtl="0" fontAlgn="b"/>
                      <a:r>
                        <a:rPr lang="en-US" dirty="0">
                          <a:effectLst/>
                        </a:rPr>
                        <a:t>Byte </a:t>
                      </a:r>
                      <a:r>
                        <a:rPr lang="en-US" dirty="0" err="1">
                          <a:effectLst/>
                        </a:rPr>
                        <a:t>bắt</a:t>
                      </a:r>
                      <a:r>
                        <a:rPr lang="en-US" dirty="0">
                          <a:effectLst/>
                        </a:rPr>
                        <a:t> </a:t>
                      </a:r>
                      <a:r>
                        <a:rPr lang="en-US" dirty="0" err="1">
                          <a:effectLst/>
                        </a:rPr>
                        <a:t>đầu</a:t>
                      </a:r>
                      <a:r>
                        <a:rPr lang="en-US" dirty="0">
                          <a:effectLst/>
                        </a:rPr>
                        <a:t> </a:t>
                      </a:r>
                      <a:r>
                        <a:rPr lang="en-US" dirty="0" err="1">
                          <a:effectLst/>
                        </a:rPr>
                        <a:t>khung</a:t>
                      </a:r>
                      <a:r>
                        <a:rPr lang="en-US" dirty="0">
                          <a:effectLst/>
                        </a:rPr>
                        <a:t> (</a:t>
                      </a:r>
                      <a:r>
                        <a:rPr lang="en-US" dirty="0" err="1">
                          <a:effectLst/>
                        </a:rPr>
                        <a:t>ví</a:t>
                      </a:r>
                      <a:r>
                        <a:rPr lang="en-US" dirty="0">
                          <a:effectLst/>
                        </a:rPr>
                        <a:t> </a:t>
                      </a:r>
                      <a:r>
                        <a:rPr lang="en-US" dirty="0" err="1">
                          <a:effectLst/>
                        </a:rPr>
                        <a:t>dụ</a:t>
                      </a:r>
                      <a:r>
                        <a:rPr lang="en-US" dirty="0">
                          <a:effectLst/>
                        </a:rPr>
                        <a:t>: 0xAA)</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4351270"/>
                  </a:ext>
                </a:extLst>
              </a:tr>
              <a:tr h="586740">
                <a:tc>
                  <a:txBody>
                    <a:bodyPr/>
                    <a:lstStyle/>
                    <a:p>
                      <a:pPr algn="ctr" rtl="0" fontAlgn="b"/>
                      <a:r>
                        <a:rPr lang="en-US">
                          <a:effectLst/>
                        </a:rPr>
                        <a:t>2-3</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effectLst/>
                        </a:rPr>
                        <a:t>Device ID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rtl="0" fontAlgn="b"/>
                      <a:r>
                        <a:rPr lang="vi-VN" dirty="0">
                          <a:effectLst/>
                        </a:rPr>
                        <a:t>Định danh thiết bị (ID công tơ)</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3456690"/>
                  </a:ext>
                </a:extLst>
              </a:tr>
              <a:tr h="586740">
                <a:tc>
                  <a:txBody>
                    <a:bodyPr/>
                    <a:lstStyle/>
                    <a:p>
                      <a:pPr algn="ctr" rtl="0" fontAlgn="b"/>
                      <a:r>
                        <a:rPr lang="en-US">
                          <a:effectLst/>
                        </a:rPr>
                        <a:t>4</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dirty="0">
                          <a:effectLst/>
                        </a:rPr>
                        <a:t>Command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rtl="0" fontAlgn="b"/>
                      <a:r>
                        <a:rPr lang="en-US" dirty="0" err="1">
                          <a:effectLst/>
                        </a:rPr>
                        <a:t>Lệnh</a:t>
                      </a:r>
                      <a:r>
                        <a:rPr lang="en-US" dirty="0">
                          <a:effectLst/>
                        </a:rPr>
                        <a:t> </a:t>
                      </a:r>
                      <a:r>
                        <a:rPr lang="en-US" dirty="0" err="1">
                          <a:effectLst/>
                        </a:rPr>
                        <a:t>gửi</a:t>
                      </a:r>
                      <a:r>
                        <a:rPr lang="en-US" dirty="0">
                          <a:effectLst/>
                        </a:rPr>
                        <a:t> </a:t>
                      </a:r>
                      <a:r>
                        <a:rPr lang="en-US" dirty="0" err="1">
                          <a:effectLst/>
                        </a:rPr>
                        <a:t>đi</a:t>
                      </a:r>
                      <a:r>
                        <a:rPr lang="en-US" dirty="0">
                          <a:effectLst/>
                        </a:rPr>
                        <a:t> (</a:t>
                      </a:r>
                      <a:r>
                        <a:rPr lang="en-US" dirty="0" err="1">
                          <a:effectLst/>
                        </a:rPr>
                        <a:t>ví</a:t>
                      </a:r>
                      <a:r>
                        <a:rPr lang="en-US" dirty="0">
                          <a:effectLst/>
                        </a:rPr>
                        <a:t> </a:t>
                      </a:r>
                      <a:r>
                        <a:rPr lang="en-US" dirty="0" err="1">
                          <a:effectLst/>
                        </a:rPr>
                        <a:t>dụ</a:t>
                      </a:r>
                      <a:r>
                        <a:rPr lang="en-US" dirty="0">
                          <a:effectLst/>
                        </a:rPr>
                        <a:t>: </a:t>
                      </a:r>
                      <a:r>
                        <a:rPr lang="en-US" dirty="0" err="1">
                          <a:effectLst/>
                        </a:rPr>
                        <a:t>đọc</a:t>
                      </a:r>
                      <a:r>
                        <a:rPr lang="en-US" dirty="0">
                          <a:effectLst/>
                        </a:rPr>
                        <a:t> </a:t>
                      </a:r>
                      <a:r>
                        <a:rPr lang="en-US" dirty="0" err="1">
                          <a:effectLst/>
                        </a:rPr>
                        <a:t>dữ</a:t>
                      </a:r>
                      <a:r>
                        <a:rPr lang="en-US" dirty="0">
                          <a:effectLst/>
                        </a:rPr>
                        <a:t> </a:t>
                      </a:r>
                      <a:r>
                        <a:rPr lang="en-US" dirty="0" err="1">
                          <a:effectLst/>
                        </a:rPr>
                        <a:t>liệu</a:t>
                      </a:r>
                      <a:r>
                        <a:rPr lang="en-US" dirty="0">
                          <a:effectLst/>
                        </a:rPr>
                        <a:t>, </a:t>
                      </a:r>
                      <a:r>
                        <a:rPr lang="en-US" dirty="0" err="1">
                          <a:effectLst/>
                        </a:rPr>
                        <a:t>cấu</a:t>
                      </a:r>
                      <a:r>
                        <a:rPr lang="en-US" dirty="0">
                          <a:effectLst/>
                        </a:rPr>
                        <a:t> </a:t>
                      </a:r>
                      <a:r>
                        <a:rPr lang="en-US" dirty="0" err="1">
                          <a:effectLst/>
                        </a:rPr>
                        <a:t>hình</a:t>
                      </a:r>
                      <a:r>
                        <a:rPr lang="en-US" dirty="0">
                          <a:effectLst/>
                        </a:rPr>
                        <a:t>, </a:t>
                      </a:r>
                      <a:r>
                        <a:rPr lang="en-US" dirty="0" err="1">
                          <a:effectLst/>
                        </a:rPr>
                        <a:t>nạp</a:t>
                      </a:r>
                      <a:r>
                        <a:rPr lang="en-US" dirty="0">
                          <a:effectLst/>
                        </a:rPr>
                        <a:t> </a:t>
                      </a:r>
                      <a:r>
                        <a:rPr lang="en-US" dirty="0" err="1">
                          <a:effectLst/>
                        </a:rPr>
                        <a:t>tiền</a:t>
                      </a:r>
                      <a:r>
                        <a:rPr lang="en-US" dirty="0">
                          <a:effectLst/>
                        </a:rPr>
                        <a:t>)</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0634280"/>
                  </a:ext>
                </a:extLst>
              </a:tr>
              <a:tr h="586740">
                <a:tc>
                  <a:txBody>
                    <a:bodyPr/>
                    <a:lstStyle/>
                    <a:p>
                      <a:pPr algn="ctr" rtl="0" fontAlgn="b"/>
                      <a:r>
                        <a:rPr lang="en-US">
                          <a:effectLst/>
                        </a:rPr>
                        <a:t>5-8</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effectLst/>
                        </a:rPr>
                        <a:t>Data Payload</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rtl="0" fontAlgn="b"/>
                      <a:r>
                        <a:rPr lang="en-US" dirty="0" err="1">
                          <a:effectLst/>
                        </a:rPr>
                        <a:t>Dữ</a:t>
                      </a:r>
                      <a:r>
                        <a:rPr lang="en-US" dirty="0">
                          <a:effectLst/>
                        </a:rPr>
                        <a:t> </a:t>
                      </a:r>
                      <a:r>
                        <a:rPr lang="en-US" dirty="0" err="1">
                          <a:effectLst/>
                        </a:rPr>
                        <a:t>liệu</a:t>
                      </a:r>
                      <a:r>
                        <a:rPr lang="en-US" dirty="0">
                          <a:effectLst/>
                        </a:rPr>
                        <a:t> </a:t>
                      </a:r>
                      <a:r>
                        <a:rPr lang="en-US" dirty="0" err="1">
                          <a:effectLst/>
                        </a:rPr>
                        <a:t>truyền</a:t>
                      </a:r>
                      <a:r>
                        <a:rPr lang="en-US" dirty="0">
                          <a:effectLst/>
                        </a:rPr>
                        <a:t> </a:t>
                      </a:r>
                      <a:r>
                        <a:rPr lang="en-US" dirty="0" err="1">
                          <a:effectLst/>
                        </a:rPr>
                        <a:t>tải</a:t>
                      </a:r>
                      <a:r>
                        <a:rPr lang="en-US" dirty="0">
                          <a:effectLst/>
                        </a:rPr>
                        <a:t> (</a:t>
                      </a:r>
                      <a:r>
                        <a:rPr lang="en-US" dirty="0" err="1">
                          <a:effectLst/>
                        </a:rPr>
                        <a:t>có</a:t>
                      </a:r>
                      <a:r>
                        <a:rPr lang="en-US" dirty="0">
                          <a:effectLst/>
                        </a:rPr>
                        <a:t> </a:t>
                      </a:r>
                      <a:r>
                        <a:rPr lang="en-US" dirty="0" err="1">
                          <a:effectLst/>
                        </a:rPr>
                        <a:t>thể</a:t>
                      </a:r>
                      <a:r>
                        <a:rPr lang="en-US" dirty="0">
                          <a:effectLst/>
                        </a:rPr>
                        <a:t> </a:t>
                      </a:r>
                      <a:r>
                        <a:rPr lang="en-US" dirty="0" err="1">
                          <a:effectLst/>
                        </a:rPr>
                        <a:t>là</a:t>
                      </a:r>
                      <a:r>
                        <a:rPr lang="en-US" dirty="0">
                          <a:effectLst/>
                        </a:rPr>
                        <a:t> </a:t>
                      </a:r>
                      <a:r>
                        <a:rPr lang="en-US" dirty="0" err="1">
                          <a:effectLst/>
                        </a:rPr>
                        <a:t>điện</a:t>
                      </a:r>
                      <a:r>
                        <a:rPr lang="en-US" dirty="0">
                          <a:effectLst/>
                        </a:rPr>
                        <a:t> </a:t>
                      </a:r>
                      <a:r>
                        <a:rPr lang="en-US" dirty="0" err="1">
                          <a:effectLst/>
                        </a:rPr>
                        <a:t>áp</a:t>
                      </a:r>
                      <a:r>
                        <a:rPr lang="en-US" dirty="0">
                          <a:effectLst/>
                        </a:rPr>
                        <a:t>, </a:t>
                      </a:r>
                      <a:r>
                        <a:rPr lang="en-US" dirty="0" err="1">
                          <a:effectLst/>
                        </a:rPr>
                        <a:t>dòng</a:t>
                      </a:r>
                      <a:r>
                        <a:rPr lang="en-US" dirty="0">
                          <a:effectLst/>
                        </a:rPr>
                        <a:t> </a:t>
                      </a:r>
                      <a:r>
                        <a:rPr lang="en-US" dirty="0" err="1">
                          <a:effectLst/>
                        </a:rPr>
                        <a:t>điện</a:t>
                      </a:r>
                      <a:r>
                        <a:rPr lang="en-US" dirty="0">
                          <a:effectLst/>
                        </a:rPr>
                        <a:t>, </a:t>
                      </a:r>
                      <a:r>
                        <a:rPr lang="en-US" dirty="0" err="1">
                          <a:effectLst/>
                        </a:rPr>
                        <a:t>số</a:t>
                      </a:r>
                      <a:r>
                        <a:rPr lang="en-US" dirty="0">
                          <a:effectLst/>
                        </a:rPr>
                        <a:t> </a:t>
                      </a:r>
                      <a:r>
                        <a:rPr lang="en-US" dirty="0" err="1">
                          <a:effectLst/>
                        </a:rPr>
                        <a:t>tiền</a:t>
                      </a:r>
                      <a:r>
                        <a:rPr lang="en-US" dirty="0">
                          <a:effectLst/>
                        </a:rPr>
                        <a:t>, v.v.)</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0582336"/>
                  </a:ext>
                </a:extLst>
              </a:tr>
              <a:tr h="586740">
                <a:tc>
                  <a:txBody>
                    <a:bodyPr/>
                    <a:lstStyle/>
                    <a:p>
                      <a:pPr algn="ctr" rtl="0" fontAlgn="b"/>
                      <a:r>
                        <a:rPr lang="en-US">
                          <a:effectLst/>
                        </a:rPr>
                        <a:t>9-10</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effectLst/>
                        </a:rPr>
                        <a:t>CRC </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rtl="0" fontAlgn="b"/>
                      <a:r>
                        <a:rPr lang="en-US" dirty="0" err="1">
                          <a:effectLst/>
                        </a:rPr>
                        <a:t>Mã</a:t>
                      </a:r>
                      <a:r>
                        <a:rPr lang="en-US" dirty="0">
                          <a:effectLst/>
                        </a:rPr>
                        <a:t> </a:t>
                      </a:r>
                      <a:r>
                        <a:rPr lang="en-US" dirty="0" err="1">
                          <a:effectLst/>
                        </a:rPr>
                        <a:t>kiểm</a:t>
                      </a:r>
                      <a:r>
                        <a:rPr lang="en-US" dirty="0">
                          <a:effectLst/>
                        </a:rPr>
                        <a:t> </a:t>
                      </a:r>
                      <a:r>
                        <a:rPr lang="en-US" dirty="0" err="1">
                          <a:effectLst/>
                        </a:rPr>
                        <a:t>tra</a:t>
                      </a:r>
                      <a:r>
                        <a:rPr lang="en-US" dirty="0">
                          <a:effectLst/>
                        </a:rPr>
                        <a:t> </a:t>
                      </a:r>
                      <a:r>
                        <a:rPr lang="en-US" dirty="0" err="1">
                          <a:effectLst/>
                        </a:rPr>
                        <a:t>dữ</a:t>
                      </a:r>
                      <a:r>
                        <a:rPr lang="en-US" dirty="0">
                          <a:effectLst/>
                        </a:rPr>
                        <a:t> </a:t>
                      </a:r>
                      <a:r>
                        <a:rPr lang="en-US" dirty="0" err="1">
                          <a:effectLst/>
                        </a:rPr>
                        <a:t>liệu</a:t>
                      </a:r>
                      <a:r>
                        <a:rPr lang="en-US" dirty="0">
                          <a:effectLst/>
                        </a:rPr>
                        <a:t> (CRC16)</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7011146"/>
                  </a:ext>
                </a:extLst>
              </a:tr>
              <a:tr h="586740">
                <a:tc>
                  <a:txBody>
                    <a:bodyPr/>
                    <a:lstStyle/>
                    <a:p>
                      <a:pPr algn="ctr" rtl="0" fontAlgn="b"/>
                      <a:r>
                        <a:rPr lang="en-US">
                          <a:effectLst/>
                        </a:rPr>
                        <a:t>11</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rtl="0" fontAlgn="b"/>
                      <a:r>
                        <a:rPr lang="en-US">
                          <a:effectLst/>
                        </a:rPr>
                        <a:t>End Byte</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182880" algn="l" rtl="0" fontAlgn="b"/>
                      <a:r>
                        <a:rPr lang="en-US" dirty="0">
                          <a:effectLst/>
                        </a:rPr>
                        <a:t>Byte </a:t>
                      </a:r>
                      <a:r>
                        <a:rPr lang="en-US" dirty="0" err="1">
                          <a:effectLst/>
                        </a:rPr>
                        <a:t>kết</a:t>
                      </a:r>
                      <a:r>
                        <a:rPr lang="en-US" dirty="0">
                          <a:effectLst/>
                        </a:rPr>
                        <a:t> </a:t>
                      </a:r>
                      <a:r>
                        <a:rPr lang="en-US" dirty="0" err="1">
                          <a:effectLst/>
                        </a:rPr>
                        <a:t>thúc</a:t>
                      </a:r>
                      <a:r>
                        <a:rPr lang="en-US" dirty="0">
                          <a:effectLst/>
                        </a:rPr>
                        <a:t> </a:t>
                      </a:r>
                      <a:r>
                        <a:rPr lang="en-US" dirty="0" err="1">
                          <a:effectLst/>
                        </a:rPr>
                        <a:t>khung</a:t>
                      </a:r>
                      <a:r>
                        <a:rPr lang="en-US" dirty="0">
                          <a:effectLst/>
                        </a:rPr>
                        <a:t> (</a:t>
                      </a:r>
                      <a:r>
                        <a:rPr lang="en-US" dirty="0" err="1">
                          <a:effectLst/>
                        </a:rPr>
                        <a:t>ví</a:t>
                      </a:r>
                      <a:r>
                        <a:rPr lang="en-US" dirty="0">
                          <a:effectLst/>
                        </a:rPr>
                        <a:t> </a:t>
                      </a:r>
                      <a:r>
                        <a:rPr lang="en-US" dirty="0" err="1">
                          <a:effectLst/>
                        </a:rPr>
                        <a:t>dụ</a:t>
                      </a:r>
                      <a:r>
                        <a:rPr lang="en-US" dirty="0">
                          <a:effectLst/>
                        </a:rPr>
                        <a:t>: 0xBB)</a:t>
                      </a:r>
                    </a:p>
                  </a:txBody>
                  <a:tcPr marL="28575" marR="28575" marT="19050" marB="1905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62908737"/>
                  </a:ext>
                </a:extLst>
              </a:tr>
            </a:tbl>
          </a:graphicData>
        </a:graphic>
      </p:graphicFrame>
    </p:spTree>
    <p:extLst>
      <p:ext uri="{BB962C8B-B14F-4D97-AF65-F5344CB8AC3E}">
        <p14:creationId xmlns:p14="http://schemas.microsoft.com/office/powerpoint/2010/main" val="298837634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ABBBE4-DB6C-C60F-6BD6-C5D3E4FFA38A}"/>
              </a:ext>
            </a:extLst>
          </p:cNvPr>
          <p:cNvSpPr txBox="1"/>
          <p:nvPr/>
        </p:nvSpPr>
        <p:spPr>
          <a:xfrm>
            <a:off x="838200" y="127591"/>
            <a:ext cx="4762500" cy="1459909"/>
          </a:xfrm>
          <a:prstGeom prst="rect">
            <a:avLst/>
          </a:prstGeom>
          <a:solidFill>
            <a:srgbClr val="5AC5B3"/>
          </a:solidFill>
        </p:spPr>
        <p:txBody>
          <a:bodyPr vert="horz" lIns="91440" tIns="45720" rIns="91440" bIns="45720" rtlCol="0" anchor="ctr">
            <a:normAutofit/>
          </a:bodyPr>
          <a:lstStyle/>
          <a:p>
            <a:pPr>
              <a:lnSpc>
                <a:spcPct val="90000"/>
              </a:lnSpc>
              <a:spcBef>
                <a:spcPts val="600"/>
              </a:spcBef>
              <a:spcAft>
                <a:spcPts val="600"/>
              </a:spcAft>
            </a:pPr>
            <a:r>
              <a:rPr lang="en-US" sz="4000" b="1" kern="1200" dirty="0">
                <a:solidFill>
                  <a:schemeClr val="bg1"/>
                </a:solidFill>
                <a:latin typeface="+mj-lt"/>
                <a:ea typeface="+mj-ea"/>
                <a:cs typeface="+mj-cs"/>
              </a:rPr>
              <a:t>THIẾT KẾ PHẦN MỀM WINFORM</a:t>
            </a:r>
          </a:p>
        </p:txBody>
      </p:sp>
      <p:sp>
        <p:nvSpPr>
          <p:cNvPr id="5" name="TextBox 4">
            <a:extLst>
              <a:ext uri="{FF2B5EF4-FFF2-40B4-BE49-F238E27FC236}">
                <a16:creationId xmlns:a16="http://schemas.microsoft.com/office/drawing/2014/main" id="{41D5AA81-E151-2462-425C-8977D956659D}"/>
              </a:ext>
            </a:extLst>
          </p:cNvPr>
          <p:cNvSpPr txBox="1"/>
          <p:nvPr/>
        </p:nvSpPr>
        <p:spPr>
          <a:xfrm>
            <a:off x="838200" y="1825625"/>
            <a:ext cx="4584700" cy="4351338"/>
          </a:xfrm>
          <a:prstGeom prst="rect">
            <a:avLst/>
          </a:prstGeom>
        </p:spPr>
        <p:txBody>
          <a:bodyPr vert="horz" lIns="91440" tIns="45720" rIns="91440" bIns="45720" rtlCol="0">
            <a:normAutofit/>
          </a:bodyPr>
          <a:lstStyle/>
          <a:p>
            <a:pPr marL="228600" indent="-228600">
              <a:lnSpc>
                <a:spcPct val="90000"/>
              </a:lnSpc>
              <a:spcBef>
                <a:spcPts val="1000"/>
              </a:spcBef>
              <a:buFont typeface="Arial" panose="020B0604020202020204" pitchFamily="34" charset="0"/>
              <a:buChar char="•"/>
            </a:pPr>
            <a:r>
              <a:rPr lang="en-US" sz="2600" dirty="0"/>
              <a:t>Giao </a:t>
            </a:r>
            <a:r>
              <a:rPr lang="en-US" sz="2600" dirty="0" err="1"/>
              <a:t>tiếp</a:t>
            </a:r>
            <a:r>
              <a:rPr lang="en-US" sz="2600" dirty="0"/>
              <a:t> </a:t>
            </a:r>
            <a:r>
              <a:rPr lang="en-US" sz="2600" dirty="0" err="1"/>
              <a:t>với</a:t>
            </a:r>
            <a:r>
              <a:rPr lang="en-US" sz="2600" dirty="0"/>
              <a:t> </a:t>
            </a:r>
            <a:r>
              <a:rPr lang="en-US" sz="2600" dirty="0" err="1"/>
              <a:t>công</a:t>
            </a:r>
            <a:r>
              <a:rPr lang="en-US" sz="2600" dirty="0"/>
              <a:t> </a:t>
            </a:r>
            <a:r>
              <a:rPr lang="en-US" sz="2600" dirty="0" err="1"/>
              <a:t>tơ</a:t>
            </a:r>
            <a:r>
              <a:rPr lang="en-US" sz="2600" dirty="0"/>
              <a:t> qua </a:t>
            </a:r>
            <a:r>
              <a:rPr lang="en-US" sz="2600" dirty="0" err="1"/>
              <a:t>cổng</a:t>
            </a:r>
            <a:r>
              <a:rPr lang="en-US" sz="2600" dirty="0"/>
              <a:t> </a:t>
            </a:r>
            <a:r>
              <a:rPr lang="en-US" sz="2600" b="1" dirty="0"/>
              <a:t>RS485</a:t>
            </a:r>
            <a:r>
              <a:rPr lang="en-US" sz="2600" dirty="0"/>
              <a:t> (qua USB-RS485).</a:t>
            </a:r>
          </a:p>
          <a:p>
            <a:pPr marL="228600" indent="-228600">
              <a:lnSpc>
                <a:spcPct val="90000"/>
              </a:lnSpc>
              <a:spcBef>
                <a:spcPts val="1000"/>
              </a:spcBef>
              <a:buFont typeface="Arial" panose="020B0604020202020204" pitchFamily="34" charset="0"/>
              <a:buChar char="•"/>
            </a:pPr>
            <a:r>
              <a:rPr lang="en-US" sz="2600" dirty="0"/>
              <a:t>Hiển </a:t>
            </a:r>
            <a:r>
              <a:rPr lang="en-US" sz="2600" dirty="0" err="1"/>
              <a:t>thị</a:t>
            </a:r>
            <a:r>
              <a:rPr lang="en-US" sz="2600" dirty="0"/>
              <a:t> </a:t>
            </a:r>
            <a:r>
              <a:rPr lang="en-US" sz="2600" dirty="0" err="1"/>
              <a:t>các</a:t>
            </a:r>
            <a:r>
              <a:rPr lang="en-US" sz="2600" dirty="0"/>
              <a:t> </a:t>
            </a:r>
            <a:r>
              <a:rPr lang="en-US" sz="2600" dirty="0" err="1"/>
              <a:t>thông</a:t>
            </a:r>
            <a:r>
              <a:rPr lang="en-US" sz="2600" dirty="0"/>
              <a:t> </a:t>
            </a:r>
            <a:r>
              <a:rPr lang="en-US" sz="2600" dirty="0" err="1"/>
              <a:t>số</a:t>
            </a:r>
            <a:r>
              <a:rPr lang="en-US" sz="2600" dirty="0"/>
              <a:t>: </a:t>
            </a:r>
            <a:r>
              <a:rPr lang="en-US" sz="2600" dirty="0" err="1"/>
              <a:t>điện</a:t>
            </a:r>
            <a:r>
              <a:rPr lang="en-US" sz="2600" dirty="0"/>
              <a:t> </a:t>
            </a:r>
            <a:r>
              <a:rPr lang="en-US" sz="2600" dirty="0" err="1"/>
              <a:t>áp</a:t>
            </a:r>
            <a:r>
              <a:rPr lang="en-US" sz="2600" dirty="0"/>
              <a:t>, </a:t>
            </a:r>
            <a:r>
              <a:rPr lang="en-US" sz="2600" dirty="0" err="1"/>
              <a:t>dòng</a:t>
            </a:r>
            <a:r>
              <a:rPr lang="en-US" sz="2600" dirty="0"/>
              <a:t> </a:t>
            </a:r>
            <a:r>
              <a:rPr lang="en-US" sz="2600" dirty="0" err="1"/>
              <a:t>điện</a:t>
            </a:r>
            <a:r>
              <a:rPr lang="en-US" sz="2600" dirty="0"/>
              <a:t>, </a:t>
            </a:r>
            <a:r>
              <a:rPr lang="en-US" sz="2600" dirty="0" err="1"/>
              <a:t>công</a:t>
            </a:r>
            <a:r>
              <a:rPr lang="en-US" sz="2600" dirty="0"/>
              <a:t> </a:t>
            </a:r>
            <a:r>
              <a:rPr lang="en-US" sz="2600" dirty="0" err="1"/>
              <a:t>suất</a:t>
            </a:r>
            <a:r>
              <a:rPr lang="en-US" sz="2600" dirty="0"/>
              <a:t>, </a:t>
            </a:r>
            <a:r>
              <a:rPr lang="en-US" sz="2600" dirty="0" err="1"/>
              <a:t>năng</a:t>
            </a:r>
            <a:r>
              <a:rPr lang="en-US" sz="2600" dirty="0"/>
              <a:t> </a:t>
            </a:r>
            <a:r>
              <a:rPr lang="en-US" sz="2600" dirty="0" err="1"/>
              <a:t>lượng</a:t>
            </a:r>
            <a:r>
              <a:rPr lang="en-US" sz="2600" dirty="0"/>
              <a:t> </a:t>
            </a:r>
            <a:r>
              <a:rPr lang="en-US" sz="2600" dirty="0" err="1"/>
              <a:t>tiêu</a:t>
            </a:r>
            <a:r>
              <a:rPr lang="en-US" sz="2600" dirty="0"/>
              <a:t> </a:t>
            </a:r>
            <a:r>
              <a:rPr lang="en-US" sz="2600" dirty="0" err="1"/>
              <a:t>thụ</a:t>
            </a:r>
            <a:r>
              <a:rPr lang="en-US" sz="2600" dirty="0"/>
              <a:t>.</a:t>
            </a:r>
          </a:p>
          <a:p>
            <a:pPr marL="228600" indent="-228600">
              <a:lnSpc>
                <a:spcPct val="90000"/>
              </a:lnSpc>
              <a:spcBef>
                <a:spcPts val="1000"/>
              </a:spcBef>
              <a:buFont typeface="Arial" panose="020B0604020202020204" pitchFamily="34" charset="0"/>
              <a:buChar char="•"/>
            </a:pPr>
            <a:r>
              <a:rPr lang="en-US" sz="2600" dirty="0"/>
              <a:t>Quản </a:t>
            </a:r>
            <a:r>
              <a:rPr lang="en-US" sz="2600" dirty="0" err="1"/>
              <a:t>lý</a:t>
            </a:r>
            <a:r>
              <a:rPr lang="en-US" sz="2600" dirty="0"/>
              <a:t> </a:t>
            </a:r>
            <a:r>
              <a:rPr lang="en-US" sz="2600" dirty="0" err="1"/>
              <a:t>người</a:t>
            </a:r>
            <a:r>
              <a:rPr lang="en-US" sz="2600" dirty="0"/>
              <a:t> dung </a:t>
            </a:r>
            <a:r>
              <a:rPr lang="en-US" sz="2600" dirty="0" err="1"/>
              <a:t>và</a:t>
            </a:r>
            <a:r>
              <a:rPr lang="en-US" sz="2600" dirty="0"/>
              <a:t> </a:t>
            </a:r>
            <a:r>
              <a:rPr lang="en-US" sz="2600" dirty="0" err="1"/>
              <a:t>thiết</a:t>
            </a:r>
            <a:r>
              <a:rPr lang="en-US" sz="2600" dirty="0"/>
              <a:t> </a:t>
            </a:r>
            <a:r>
              <a:rPr lang="en-US" sz="2600" dirty="0" err="1"/>
              <a:t>bị</a:t>
            </a:r>
            <a:r>
              <a:rPr lang="en-US" sz="2600" dirty="0"/>
              <a:t>.</a:t>
            </a:r>
          </a:p>
        </p:txBody>
      </p:sp>
      <p:pic>
        <p:nvPicPr>
          <p:cNvPr id="10" name="Picture 9" descr="A screenshot of a computer&#10;&#10;AI-generated content may be incorrect.">
            <a:extLst>
              <a:ext uri="{FF2B5EF4-FFF2-40B4-BE49-F238E27FC236}">
                <a16:creationId xmlns:a16="http://schemas.microsoft.com/office/drawing/2014/main" id="{C157BF89-E5F1-7B97-72BF-74F8319C7595}"/>
              </a:ext>
            </a:extLst>
          </p:cNvPr>
          <p:cNvPicPr>
            <a:picLocks noChangeAspect="1"/>
          </p:cNvPicPr>
          <p:nvPr/>
        </p:nvPicPr>
        <p:blipFill>
          <a:blip r:embed="rId2"/>
          <a:srcRect t="1" r="1125" b="551"/>
          <a:stretch/>
        </p:blipFill>
        <p:spPr>
          <a:xfrm>
            <a:off x="5600700" y="1706562"/>
            <a:ext cx="6404238" cy="4589463"/>
          </a:xfrm>
          <a:prstGeom prst="rect">
            <a:avLst/>
          </a:prstGeom>
          <a:no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455476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622102F-B9B5-9FB4-483E-752074C8EE75}"/>
              </a:ext>
            </a:extLst>
          </p:cNvPr>
          <p:cNvPicPr preferRelativeResize="0">
            <a:picLocks noChangeAspect="1"/>
          </p:cNvPicPr>
          <p:nvPr/>
        </p:nvPicPr>
        <p:blipFill>
          <a:blip r:embed="rId3"/>
          <a:srcRect r="78313"/>
          <a:stretch/>
        </p:blipFill>
        <p:spPr>
          <a:xfrm>
            <a:off x="967740" y="1026988"/>
            <a:ext cx="2131060" cy="4361017"/>
          </a:xfrm>
          <a:prstGeom prst="rect">
            <a:avLst/>
          </a:prstGeom>
        </p:spPr>
      </p:pic>
      <p:sp>
        <p:nvSpPr>
          <p:cNvPr id="2" name="TextBox 1">
            <a:extLst>
              <a:ext uri="{FF2B5EF4-FFF2-40B4-BE49-F238E27FC236}">
                <a16:creationId xmlns:a16="http://schemas.microsoft.com/office/drawing/2014/main" id="{3BBCEA6B-2705-37D8-B42B-57A99F09F5B6}"/>
              </a:ext>
            </a:extLst>
          </p:cNvPr>
          <p:cNvSpPr txBox="1"/>
          <p:nvPr/>
        </p:nvSpPr>
        <p:spPr>
          <a:xfrm>
            <a:off x="579474" y="180869"/>
            <a:ext cx="4396563" cy="646331"/>
          </a:xfrm>
          <a:prstGeom prst="rect">
            <a:avLst/>
          </a:prstGeom>
          <a:solidFill>
            <a:srgbClr val="5AC5B3"/>
          </a:solidFill>
        </p:spPr>
        <p:txBody>
          <a:bodyPr vert="horz" lIns="91440" tIns="45720" rIns="91440" bIns="45720" rtlCol="0" anchor="ctr">
            <a:normAutofit/>
          </a:bodyPr>
          <a:lstStyle/>
          <a:p>
            <a:pPr>
              <a:lnSpc>
                <a:spcPct val="90000"/>
              </a:lnSpc>
              <a:spcBef>
                <a:spcPct val="0"/>
              </a:spcBef>
              <a:spcAft>
                <a:spcPts val="600"/>
              </a:spcAft>
            </a:pPr>
            <a:r>
              <a:rPr lang="en-US" sz="2400" b="1" kern="1200" dirty="0">
                <a:solidFill>
                  <a:schemeClr val="bg1"/>
                </a:solidFill>
                <a:latin typeface="+mj-lt"/>
                <a:ea typeface="+mj-ea"/>
                <a:cs typeface="+mj-cs"/>
              </a:rPr>
              <a:t>THIẾT KẾ ỨNG DỤNG ANDROID</a:t>
            </a:r>
          </a:p>
        </p:txBody>
      </p:sp>
      <p:pic>
        <p:nvPicPr>
          <p:cNvPr id="3" name="Picture 2">
            <a:extLst>
              <a:ext uri="{FF2B5EF4-FFF2-40B4-BE49-F238E27FC236}">
                <a16:creationId xmlns:a16="http://schemas.microsoft.com/office/drawing/2014/main" id="{0111117C-8722-7CD5-79CF-CDFBAE07E82C}"/>
              </a:ext>
            </a:extLst>
          </p:cNvPr>
          <p:cNvPicPr preferRelativeResize="0">
            <a:picLocks noChangeAspect="1"/>
          </p:cNvPicPr>
          <p:nvPr/>
        </p:nvPicPr>
        <p:blipFill>
          <a:blip r:embed="rId4"/>
          <a:srcRect l="51604" r="26708"/>
          <a:stretch/>
        </p:blipFill>
        <p:spPr>
          <a:xfrm>
            <a:off x="6315286" y="1026988"/>
            <a:ext cx="2131060" cy="4361017"/>
          </a:xfrm>
          <a:prstGeom prst="rect">
            <a:avLst/>
          </a:prstGeom>
        </p:spPr>
      </p:pic>
      <p:pic>
        <p:nvPicPr>
          <p:cNvPr id="10" name="Picture 9">
            <a:extLst>
              <a:ext uri="{FF2B5EF4-FFF2-40B4-BE49-F238E27FC236}">
                <a16:creationId xmlns:a16="http://schemas.microsoft.com/office/drawing/2014/main" id="{EAD8E902-142C-0C10-F525-4C0B2C18B504}"/>
              </a:ext>
            </a:extLst>
          </p:cNvPr>
          <p:cNvPicPr preferRelativeResize="0">
            <a:picLocks noChangeAspect="1"/>
          </p:cNvPicPr>
          <p:nvPr/>
        </p:nvPicPr>
        <p:blipFill>
          <a:blip r:embed="rId4"/>
          <a:srcRect l="25972" r="52342"/>
          <a:stretch/>
        </p:blipFill>
        <p:spPr>
          <a:xfrm>
            <a:off x="3619499" y="2331343"/>
            <a:ext cx="2131060" cy="4361017"/>
          </a:xfrm>
          <a:prstGeom prst="rect">
            <a:avLst/>
          </a:prstGeom>
        </p:spPr>
      </p:pic>
      <p:pic>
        <p:nvPicPr>
          <p:cNvPr id="11" name="Picture 10">
            <a:extLst>
              <a:ext uri="{FF2B5EF4-FFF2-40B4-BE49-F238E27FC236}">
                <a16:creationId xmlns:a16="http://schemas.microsoft.com/office/drawing/2014/main" id="{30695C82-F6B3-0A25-D336-E773B6C7787A}"/>
              </a:ext>
            </a:extLst>
          </p:cNvPr>
          <p:cNvPicPr preferRelativeResize="0">
            <a:picLocks noChangeAspect="1"/>
          </p:cNvPicPr>
          <p:nvPr/>
        </p:nvPicPr>
        <p:blipFill>
          <a:blip r:embed="rId4"/>
          <a:srcRect l="77150"/>
          <a:stretch/>
        </p:blipFill>
        <p:spPr>
          <a:xfrm>
            <a:off x="8989059" y="2553290"/>
            <a:ext cx="2131060" cy="4139070"/>
          </a:xfrm>
          <a:prstGeom prst="rect">
            <a:avLst/>
          </a:prstGeom>
        </p:spPr>
      </p:pic>
      <p:sp>
        <p:nvSpPr>
          <p:cNvPr id="4" name="TextBox 3">
            <a:extLst>
              <a:ext uri="{FF2B5EF4-FFF2-40B4-BE49-F238E27FC236}">
                <a16:creationId xmlns:a16="http://schemas.microsoft.com/office/drawing/2014/main" id="{7D47BB47-3E92-329D-054A-327B139BF1B1}"/>
              </a:ext>
            </a:extLst>
          </p:cNvPr>
          <p:cNvSpPr txBox="1"/>
          <p:nvPr/>
        </p:nvSpPr>
        <p:spPr>
          <a:xfrm>
            <a:off x="989754" y="5587793"/>
            <a:ext cx="2087032" cy="923330"/>
          </a:xfrm>
          <a:prstGeom prst="rect">
            <a:avLst/>
          </a:prstGeom>
          <a:solidFill>
            <a:srgbClr val="5AC5B3"/>
          </a:solidFill>
          <a:ln>
            <a:noFill/>
          </a:ln>
          <a:effectLst>
            <a:outerShdw blurRad="50800" dist="38100" dir="5400000" algn="t" rotWithShape="0">
              <a:prstClr val="black">
                <a:alpha val="40000"/>
              </a:prstClr>
            </a:outerShdw>
          </a:effectLst>
        </p:spPr>
        <p:txBody>
          <a:bodyPr wrap="square" rtlCol="0">
            <a:spAutoFit/>
          </a:bodyPr>
          <a:lstStyle/>
          <a:p>
            <a:pPr algn="just"/>
            <a:r>
              <a:rPr lang="en-US" b="1" dirty="0" err="1"/>
              <a:t>Đăng</a:t>
            </a:r>
            <a:r>
              <a:rPr lang="en-US" b="1" dirty="0"/>
              <a:t> </a:t>
            </a:r>
            <a:r>
              <a:rPr lang="en-US" b="1" dirty="0" err="1"/>
              <a:t>nhập</a:t>
            </a:r>
            <a:r>
              <a:rPr lang="en-US" b="1" dirty="0"/>
              <a:t>  </a:t>
            </a:r>
            <a:r>
              <a:rPr lang="en-US" b="1" dirty="0" err="1"/>
              <a:t>với</a:t>
            </a:r>
            <a:r>
              <a:rPr lang="en-US" b="1" dirty="0"/>
              <a:t> </a:t>
            </a:r>
            <a:r>
              <a:rPr lang="en-US" b="1" dirty="0" err="1"/>
              <a:t>tài</a:t>
            </a:r>
            <a:r>
              <a:rPr lang="en-US" b="1" dirty="0"/>
              <a:t> </a:t>
            </a:r>
            <a:r>
              <a:rPr lang="en-US" b="1" dirty="0" err="1"/>
              <a:t>khoản</a:t>
            </a:r>
            <a:r>
              <a:rPr lang="en-US" b="1" dirty="0"/>
              <a:t> </a:t>
            </a:r>
            <a:r>
              <a:rPr lang="en-US" b="1" dirty="0" err="1"/>
              <a:t>được</a:t>
            </a:r>
            <a:r>
              <a:rPr lang="en-US" b="1" dirty="0"/>
              <a:t> </a:t>
            </a:r>
            <a:r>
              <a:rPr lang="en-US" b="1" dirty="0" err="1"/>
              <a:t>cấp</a:t>
            </a:r>
            <a:r>
              <a:rPr lang="en-US" b="1" dirty="0"/>
              <a:t> </a:t>
            </a:r>
            <a:r>
              <a:rPr lang="en-US" b="1" dirty="0" err="1"/>
              <a:t>từ</a:t>
            </a:r>
            <a:r>
              <a:rPr lang="en-US" b="1" dirty="0"/>
              <a:t>  </a:t>
            </a:r>
            <a:r>
              <a:rPr lang="en-US" b="1" dirty="0" err="1"/>
              <a:t>quản</a:t>
            </a:r>
            <a:r>
              <a:rPr lang="en-US" b="1" dirty="0"/>
              <a:t> </a:t>
            </a:r>
            <a:r>
              <a:rPr lang="en-US" b="1" dirty="0" err="1"/>
              <a:t>lý</a:t>
            </a:r>
            <a:endParaRPr lang="en-US" b="1" dirty="0"/>
          </a:p>
        </p:txBody>
      </p:sp>
      <p:sp>
        <p:nvSpPr>
          <p:cNvPr id="5" name="TextBox 4">
            <a:extLst>
              <a:ext uri="{FF2B5EF4-FFF2-40B4-BE49-F238E27FC236}">
                <a16:creationId xmlns:a16="http://schemas.microsoft.com/office/drawing/2014/main" id="{52F4807C-7599-29F7-D70C-1A73BFFBD53E}"/>
              </a:ext>
            </a:extLst>
          </p:cNvPr>
          <p:cNvSpPr txBox="1"/>
          <p:nvPr/>
        </p:nvSpPr>
        <p:spPr>
          <a:xfrm>
            <a:off x="3641513" y="1516181"/>
            <a:ext cx="2087032" cy="646331"/>
          </a:xfrm>
          <a:prstGeom prst="rect">
            <a:avLst/>
          </a:prstGeom>
          <a:solidFill>
            <a:srgbClr val="5AC5B3"/>
          </a:solidFill>
          <a:ln>
            <a:noFill/>
          </a:ln>
          <a:effectLst>
            <a:outerShdw blurRad="50800" dist="38100" dir="5400000" algn="t" rotWithShape="0">
              <a:prstClr val="black">
                <a:alpha val="40000"/>
              </a:prstClr>
            </a:outerShdw>
          </a:effectLst>
        </p:spPr>
        <p:txBody>
          <a:bodyPr wrap="square" rtlCol="0">
            <a:spAutoFit/>
          </a:bodyPr>
          <a:lstStyle/>
          <a:p>
            <a:pPr algn="just"/>
            <a:r>
              <a:rPr lang="en-US" b="1" dirty="0"/>
              <a:t>Giao </a:t>
            </a:r>
            <a:r>
              <a:rPr lang="en-US" b="1" dirty="0" err="1"/>
              <a:t>diện</a:t>
            </a:r>
            <a:r>
              <a:rPr lang="en-US" b="1" dirty="0"/>
              <a:t> </a:t>
            </a:r>
            <a:r>
              <a:rPr lang="en-US" b="1" dirty="0" err="1"/>
              <a:t>giám</a:t>
            </a:r>
            <a:r>
              <a:rPr lang="en-US" b="1" dirty="0"/>
              <a:t> </a:t>
            </a:r>
            <a:r>
              <a:rPr lang="en-US" b="1" dirty="0" err="1"/>
              <a:t>sát</a:t>
            </a:r>
            <a:r>
              <a:rPr lang="en-US" b="1" dirty="0"/>
              <a:t> </a:t>
            </a:r>
            <a:r>
              <a:rPr lang="en-US" b="1" dirty="0" err="1"/>
              <a:t>chính</a:t>
            </a:r>
            <a:endParaRPr lang="en-US" b="1" dirty="0"/>
          </a:p>
        </p:txBody>
      </p:sp>
      <p:sp>
        <p:nvSpPr>
          <p:cNvPr id="6" name="TextBox 5">
            <a:extLst>
              <a:ext uri="{FF2B5EF4-FFF2-40B4-BE49-F238E27FC236}">
                <a16:creationId xmlns:a16="http://schemas.microsoft.com/office/drawing/2014/main" id="{F69EBDE3-3C90-2977-3988-5494961E97C2}"/>
              </a:ext>
            </a:extLst>
          </p:cNvPr>
          <p:cNvSpPr txBox="1"/>
          <p:nvPr/>
        </p:nvSpPr>
        <p:spPr>
          <a:xfrm>
            <a:off x="6326293" y="5587793"/>
            <a:ext cx="2087032" cy="646331"/>
          </a:xfrm>
          <a:prstGeom prst="rect">
            <a:avLst/>
          </a:prstGeom>
          <a:solidFill>
            <a:srgbClr val="5AC5B3"/>
          </a:solidFill>
          <a:ln>
            <a:noFill/>
          </a:ln>
          <a:effectLst>
            <a:outerShdw blurRad="50800" dist="38100" dir="5400000" algn="t" rotWithShape="0">
              <a:prstClr val="black">
                <a:alpha val="40000"/>
              </a:prstClr>
            </a:outerShdw>
          </a:effectLst>
        </p:spPr>
        <p:txBody>
          <a:bodyPr wrap="square" rtlCol="0">
            <a:spAutoFit/>
          </a:bodyPr>
          <a:lstStyle/>
          <a:p>
            <a:pPr algn="just"/>
            <a:r>
              <a:rPr lang="en-US" b="1" dirty="0"/>
              <a:t>Theo </a:t>
            </a:r>
            <a:r>
              <a:rPr lang="en-US" b="1" dirty="0" err="1"/>
              <a:t>dõi</a:t>
            </a:r>
            <a:r>
              <a:rPr lang="en-US" b="1" dirty="0"/>
              <a:t> </a:t>
            </a:r>
            <a:r>
              <a:rPr lang="en-US" b="1" dirty="0" err="1"/>
              <a:t>lịch</a:t>
            </a:r>
            <a:r>
              <a:rPr lang="en-US" b="1" dirty="0"/>
              <a:t> </a:t>
            </a:r>
            <a:r>
              <a:rPr lang="en-US" b="1" dirty="0" err="1"/>
              <a:t>sử</a:t>
            </a:r>
            <a:r>
              <a:rPr lang="en-US" b="1" dirty="0"/>
              <a:t> </a:t>
            </a:r>
            <a:r>
              <a:rPr lang="en-US" b="1" dirty="0" err="1"/>
              <a:t>nạp</a:t>
            </a:r>
            <a:r>
              <a:rPr lang="en-US" b="1" dirty="0"/>
              <a:t> </a:t>
            </a:r>
            <a:r>
              <a:rPr lang="en-US" b="1" dirty="0" err="1"/>
              <a:t>tiền</a:t>
            </a:r>
            <a:r>
              <a:rPr lang="en-US" b="1" dirty="0"/>
              <a:t>.</a:t>
            </a:r>
          </a:p>
        </p:txBody>
      </p:sp>
      <p:sp>
        <p:nvSpPr>
          <p:cNvPr id="8" name="TextBox 7">
            <a:extLst>
              <a:ext uri="{FF2B5EF4-FFF2-40B4-BE49-F238E27FC236}">
                <a16:creationId xmlns:a16="http://schemas.microsoft.com/office/drawing/2014/main" id="{DB8D241F-E700-5C5B-64AB-C3C5E75C1E09}"/>
              </a:ext>
            </a:extLst>
          </p:cNvPr>
          <p:cNvSpPr txBox="1"/>
          <p:nvPr/>
        </p:nvSpPr>
        <p:spPr>
          <a:xfrm>
            <a:off x="9011073" y="1408013"/>
            <a:ext cx="2087032" cy="923330"/>
          </a:xfrm>
          <a:prstGeom prst="rect">
            <a:avLst/>
          </a:prstGeom>
          <a:solidFill>
            <a:srgbClr val="5AC5B3"/>
          </a:solidFill>
          <a:ln>
            <a:noFill/>
          </a:ln>
          <a:effectLst>
            <a:outerShdw blurRad="50800" dist="38100" dir="5400000" algn="t" rotWithShape="0">
              <a:prstClr val="black">
                <a:alpha val="40000"/>
              </a:prstClr>
            </a:outerShdw>
          </a:effectLst>
        </p:spPr>
        <p:txBody>
          <a:bodyPr wrap="square" rtlCol="0">
            <a:spAutoFit/>
          </a:bodyPr>
          <a:lstStyle/>
          <a:p>
            <a:pPr algn="just"/>
            <a:r>
              <a:rPr lang="en-US" b="1" dirty="0"/>
              <a:t>Theo </a:t>
            </a:r>
            <a:r>
              <a:rPr lang="en-US" b="1" dirty="0" err="1"/>
              <a:t>dõi</a:t>
            </a:r>
            <a:r>
              <a:rPr lang="en-US" b="1" dirty="0"/>
              <a:t> </a:t>
            </a:r>
            <a:r>
              <a:rPr lang="en-US" b="1" dirty="0" err="1"/>
              <a:t>và</a:t>
            </a:r>
            <a:r>
              <a:rPr lang="en-US" b="1" dirty="0"/>
              <a:t> </a:t>
            </a:r>
            <a:r>
              <a:rPr lang="en-US" b="1" dirty="0" err="1"/>
              <a:t>tra</a:t>
            </a:r>
            <a:r>
              <a:rPr lang="en-US" b="1" dirty="0"/>
              <a:t> </a:t>
            </a:r>
            <a:r>
              <a:rPr lang="en-US" b="1" dirty="0" err="1"/>
              <a:t>cứu</a:t>
            </a:r>
            <a:r>
              <a:rPr lang="en-US" b="1" dirty="0"/>
              <a:t> </a:t>
            </a:r>
            <a:r>
              <a:rPr lang="en-US" b="1" dirty="0" err="1"/>
              <a:t>chỉ</a:t>
            </a:r>
            <a:r>
              <a:rPr lang="en-US" b="1" dirty="0"/>
              <a:t> </a:t>
            </a:r>
            <a:r>
              <a:rPr lang="en-US" b="1" dirty="0" err="1"/>
              <a:t>số</a:t>
            </a:r>
            <a:r>
              <a:rPr lang="en-US" b="1" dirty="0"/>
              <a:t> </a:t>
            </a:r>
            <a:r>
              <a:rPr lang="en-US" b="1" dirty="0" err="1"/>
              <a:t>của</a:t>
            </a:r>
            <a:r>
              <a:rPr lang="en-US" b="1" dirty="0"/>
              <a:t> </a:t>
            </a:r>
            <a:r>
              <a:rPr lang="en-US" b="1" dirty="0" err="1"/>
              <a:t>công</a:t>
            </a:r>
            <a:r>
              <a:rPr lang="en-US" b="1" dirty="0"/>
              <a:t> </a:t>
            </a:r>
            <a:r>
              <a:rPr lang="en-US" b="1" dirty="0" err="1"/>
              <a:t>tơ</a:t>
            </a:r>
            <a:endParaRPr lang="en-US" b="1" dirty="0"/>
          </a:p>
        </p:txBody>
      </p:sp>
    </p:spTree>
    <p:extLst>
      <p:ext uri="{BB962C8B-B14F-4D97-AF65-F5344CB8AC3E}">
        <p14:creationId xmlns:p14="http://schemas.microsoft.com/office/powerpoint/2010/main" val="12641903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D12A468-15DD-0FFC-7BA3-003C7EF6C6D7}"/>
              </a:ext>
            </a:extLst>
          </p:cNvPr>
          <p:cNvSpPr txBox="1"/>
          <p:nvPr/>
        </p:nvSpPr>
        <p:spPr>
          <a:xfrm>
            <a:off x="3848294" y="2716771"/>
            <a:ext cx="4927211" cy="1077218"/>
          </a:xfrm>
          <a:prstGeom prst="rect">
            <a:avLst/>
          </a:prstGeom>
          <a:noFill/>
        </p:spPr>
        <p:txBody>
          <a:bodyPr wrap="square" rtlCol="0">
            <a:spAutoFit/>
          </a:bodyPr>
          <a:lstStyle/>
          <a:p>
            <a:pPr algn="ctr"/>
            <a:r>
              <a:rPr lang="en-US" sz="3200" b="1" dirty="0">
                <a:solidFill>
                  <a:schemeClr val="bg2">
                    <a:lumMod val="10000"/>
                  </a:schemeClr>
                </a:solidFill>
              </a:rPr>
              <a:t>THỨC NGHIỆM </a:t>
            </a:r>
          </a:p>
          <a:p>
            <a:pPr algn="ctr"/>
            <a:r>
              <a:rPr lang="en-US" sz="3200" b="1" dirty="0">
                <a:solidFill>
                  <a:schemeClr val="bg2">
                    <a:lumMod val="10000"/>
                  </a:schemeClr>
                </a:solidFill>
              </a:rPr>
              <a:t>VÀ ĐÁNH GIÁ HỆ THỐNG</a:t>
            </a:r>
          </a:p>
        </p:txBody>
      </p:sp>
      <p:sp>
        <p:nvSpPr>
          <p:cNvPr id="5" name="Rectangle: Rounded Corners 4">
            <a:extLst>
              <a:ext uri="{FF2B5EF4-FFF2-40B4-BE49-F238E27FC236}">
                <a16:creationId xmlns:a16="http://schemas.microsoft.com/office/drawing/2014/main" id="{F06AB78D-C421-C997-F4CB-1B7899391CE6}"/>
              </a:ext>
            </a:extLst>
          </p:cNvPr>
          <p:cNvSpPr/>
          <p:nvPr/>
        </p:nvSpPr>
        <p:spPr>
          <a:xfrm>
            <a:off x="3200400" y="2487030"/>
            <a:ext cx="6223000" cy="1536700"/>
          </a:xfrm>
          <a:prstGeom prst="roundRect">
            <a:avLst>
              <a:gd name="adj" fmla="val 50000"/>
            </a:avLst>
          </a:prstGeom>
          <a:noFill/>
          <a:ln w="28575">
            <a:solidFill>
              <a:srgbClr val="5AC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79CEBD6-0B0A-EEB7-98E5-D5630285EE35}"/>
              </a:ext>
            </a:extLst>
          </p:cNvPr>
          <p:cNvSpPr txBox="1"/>
          <p:nvPr/>
        </p:nvSpPr>
        <p:spPr>
          <a:xfrm>
            <a:off x="3593805" y="1702200"/>
            <a:ext cx="1169581" cy="1569660"/>
          </a:xfrm>
          <a:prstGeom prst="rect">
            <a:avLst/>
          </a:prstGeom>
          <a:solidFill>
            <a:schemeClr val="bg1"/>
          </a:solidFill>
          <a:ln>
            <a:noFill/>
          </a:ln>
        </p:spPr>
        <p:txBody>
          <a:bodyPr wrap="square" rtlCol="0">
            <a:spAutoFit/>
          </a:bodyPr>
          <a:lstStyle/>
          <a:p>
            <a:pPr algn="ctr"/>
            <a:r>
              <a:rPr lang="en-US" sz="9600" u="sng" dirty="0">
                <a:solidFill>
                  <a:srgbClr val="5AC5B3"/>
                </a:solidFill>
                <a:latin typeface="Arial Black" panose="020B0A04020102020204" pitchFamily="34" charset="0"/>
              </a:rPr>
              <a:t>3</a:t>
            </a:r>
          </a:p>
        </p:txBody>
      </p:sp>
    </p:spTree>
    <p:extLst>
      <p:ext uri="{BB962C8B-B14F-4D97-AF65-F5344CB8AC3E}">
        <p14:creationId xmlns:p14="http://schemas.microsoft.com/office/powerpoint/2010/main" val="94462921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26B95C-859B-ADA9-8F2A-C6A1C29C109E}"/>
              </a:ext>
            </a:extLst>
          </p:cNvPr>
          <p:cNvSpPr txBox="1"/>
          <p:nvPr/>
        </p:nvSpPr>
        <p:spPr>
          <a:xfrm>
            <a:off x="5149595" y="384048"/>
            <a:ext cx="2309983" cy="369332"/>
          </a:xfrm>
          <a:prstGeom prst="rect">
            <a:avLst/>
          </a:prstGeom>
          <a:noFill/>
        </p:spPr>
        <p:txBody>
          <a:bodyPr wrap="square" rtlCol="0">
            <a:spAutoFit/>
          </a:bodyPr>
          <a:lstStyle/>
          <a:p>
            <a:r>
              <a:rPr lang="en-US" b="1" dirty="0"/>
              <a:t>LÝ DO CHỌN ĐỀ TÀI</a:t>
            </a:r>
          </a:p>
        </p:txBody>
      </p:sp>
      <p:sp>
        <p:nvSpPr>
          <p:cNvPr id="7" name="TextBox 6">
            <a:extLst>
              <a:ext uri="{FF2B5EF4-FFF2-40B4-BE49-F238E27FC236}">
                <a16:creationId xmlns:a16="http://schemas.microsoft.com/office/drawing/2014/main" id="{283535ED-0AD8-E584-951D-5D68EF9DC4D3}"/>
              </a:ext>
            </a:extLst>
          </p:cNvPr>
          <p:cNvSpPr txBox="1"/>
          <p:nvPr/>
        </p:nvSpPr>
        <p:spPr>
          <a:xfrm>
            <a:off x="632460" y="1295852"/>
            <a:ext cx="10927080" cy="2133148"/>
          </a:xfrm>
          <a:prstGeom prst="rect">
            <a:avLst/>
          </a:prstGeom>
          <a:noFill/>
        </p:spPr>
        <p:txBody>
          <a:bodyPr wrap="square">
            <a:spAutoFit/>
          </a:bodyPr>
          <a:lstStyle/>
          <a:p>
            <a:pPr marL="342900" indent="-342900" algn="just">
              <a:lnSpc>
                <a:spcPct val="120000"/>
              </a:lnSpc>
              <a:spcAft>
                <a:spcPts val="600"/>
              </a:spcAft>
              <a:buFont typeface="+mj-lt"/>
              <a:buAutoNum type="arabicPeriod"/>
            </a:pPr>
            <a:r>
              <a:rPr lang="vi-VN" dirty="0"/>
              <a:t>Sự phát triển mạnh mẽ của Khoa học Công nghệ đang thúc đẩy xu hướng tất yếu chuyển đổi từ công tơ cơ sang công tơ điện tử. Công tơ điện tử khắc phục hiệu quả các hạn chế về sai số và thiếu tính năng của công tơ cơ, mang lại độ chính xác cao và khả năng quản lý năng lượng thông minh hơn.</a:t>
            </a:r>
          </a:p>
          <a:p>
            <a:pPr marL="342900" indent="-342900" algn="just">
              <a:lnSpc>
                <a:spcPct val="120000"/>
              </a:lnSpc>
              <a:spcAft>
                <a:spcPts val="600"/>
              </a:spcAft>
              <a:buFont typeface="+mj-lt"/>
              <a:buAutoNum type="arabicPeriod"/>
            </a:pPr>
            <a:r>
              <a:rPr lang="vi-VN" dirty="0"/>
              <a:t>Nghiên cứu và thiết kế hệ thống công tơ điện tử, đặc biệt là mô hình kết hợp giám sát từ xa, không chỉ cải tiến hạ tầng kỹ thuật ngành điện mà còn là nền tảng quan trọng cho việc xây dựng lưới điện thông minh (Smart Grid) và ứng dụng Internet of Things (IoT), tối ưu hóa việc sử dụng năng lượng.</a:t>
            </a:r>
          </a:p>
        </p:txBody>
      </p:sp>
      <p:sp>
        <p:nvSpPr>
          <p:cNvPr id="9" name="TextBox 8">
            <a:extLst>
              <a:ext uri="{FF2B5EF4-FFF2-40B4-BE49-F238E27FC236}">
                <a16:creationId xmlns:a16="http://schemas.microsoft.com/office/drawing/2014/main" id="{83738C68-ED82-4360-5684-9B2473CEE405}"/>
              </a:ext>
            </a:extLst>
          </p:cNvPr>
          <p:cNvSpPr txBox="1"/>
          <p:nvPr/>
        </p:nvSpPr>
        <p:spPr>
          <a:xfrm>
            <a:off x="632460" y="3685555"/>
            <a:ext cx="10927080" cy="1067856"/>
          </a:xfrm>
          <a:prstGeom prst="rect">
            <a:avLst/>
          </a:prstGeom>
          <a:noFill/>
        </p:spPr>
        <p:txBody>
          <a:bodyPr wrap="square">
            <a:spAutoFit/>
          </a:bodyPr>
          <a:lstStyle/>
          <a:p>
            <a:pPr algn="just">
              <a:lnSpc>
                <a:spcPct val="120000"/>
              </a:lnSpc>
              <a:spcAft>
                <a:spcPts val="600"/>
              </a:spcAft>
            </a:pPr>
            <a:r>
              <a:rPr lang="en-US" dirty="0"/>
              <a:t>=&gt; Đ</a:t>
            </a:r>
            <a:r>
              <a:rPr lang="vi-VN" dirty="0"/>
              <a:t>ề tài “Thiết kế mô hình công tơ điện tử kết hợp giám sát từ xa” là lựa chọn cần thiết, mang tính thời sự, đồng thời là cơ hội để ứng dụng kiến thức vào thực tiễn và phát triển các kỹ năng chuyên môn quan trọng, đáp ứng yêu cầu của ngành công nghiệp hiện nay.</a:t>
            </a:r>
            <a:endParaRPr lang="en-US" dirty="0"/>
          </a:p>
        </p:txBody>
      </p:sp>
    </p:spTree>
    <p:extLst>
      <p:ext uri="{BB962C8B-B14F-4D97-AF65-F5344CB8AC3E}">
        <p14:creationId xmlns:p14="http://schemas.microsoft.com/office/powerpoint/2010/main" val="3966862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DC5D050-08A9-F2B5-2FD0-4053E566BE11}"/>
              </a:ext>
            </a:extLst>
          </p:cNvPr>
          <p:cNvSpPr txBox="1"/>
          <p:nvPr/>
        </p:nvSpPr>
        <p:spPr>
          <a:xfrm>
            <a:off x="3996495" y="320213"/>
            <a:ext cx="419901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Kết</a:t>
            </a:r>
            <a:r>
              <a:rPr lang="en-US" sz="2400" b="1" kern="1200" dirty="0">
                <a:latin typeface="+mj-lt"/>
                <a:ea typeface="+mj-ea"/>
                <a:cs typeface="+mj-cs"/>
              </a:rPr>
              <a:t> </a:t>
            </a:r>
            <a:r>
              <a:rPr lang="en-US" sz="2400" b="1" kern="1200" dirty="0" err="1">
                <a:latin typeface="+mj-lt"/>
                <a:ea typeface="+mj-ea"/>
                <a:cs typeface="+mj-cs"/>
              </a:rPr>
              <a:t>quả</a:t>
            </a:r>
            <a:r>
              <a:rPr lang="en-US" sz="2400" b="1" kern="1200" dirty="0">
                <a:latin typeface="+mj-lt"/>
                <a:ea typeface="+mj-ea"/>
                <a:cs typeface="+mj-cs"/>
              </a:rPr>
              <a:t>  </a:t>
            </a:r>
            <a:r>
              <a:rPr lang="en-US" sz="2400" b="1" kern="1200" dirty="0" err="1">
                <a:latin typeface="+mj-lt"/>
                <a:ea typeface="+mj-ea"/>
                <a:cs typeface="+mj-cs"/>
              </a:rPr>
              <a:t>sản</a:t>
            </a:r>
            <a:r>
              <a:rPr lang="en-US" sz="2400" b="1" kern="1200" dirty="0">
                <a:latin typeface="+mj-lt"/>
                <a:ea typeface="+mj-ea"/>
                <a:cs typeface="+mj-cs"/>
              </a:rPr>
              <a:t> </a:t>
            </a:r>
            <a:r>
              <a:rPr lang="en-US" sz="2400" b="1" kern="1200" dirty="0" err="1">
                <a:latin typeface="+mj-lt"/>
                <a:ea typeface="+mj-ea"/>
                <a:cs typeface="+mj-cs"/>
              </a:rPr>
              <a:t>phẩm</a:t>
            </a:r>
            <a:r>
              <a:rPr lang="en-US" sz="2400" b="1" kern="1200" dirty="0">
                <a:latin typeface="+mj-lt"/>
                <a:ea typeface="+mj-ea"/>
                <a:cs typeface="+mj-cs"/>
              </a:rPr>
              <a:t> </a:t>
            </a:r>
            <a:r>
              <a:rPr lang="en-US" sz="2400" b="1" kern="1200" dirty="0" err="1">
                <a:latin typeface="+mj-lt"/>
                <a:ea typeface="+mj-ea"/>
                <a:cs typeface="+mj-cs"/>
              </a:rPr>
              <a:t>hoàn</a:t>
            </a:r>
            <a:r>
              <a:rPr lang="en-US" sz="2400" b="1" kern="1200" dirty="0">
                <a:latin typeface="+mj-lt"/>
                <a:ea typeface="+mj-ea"/>
                <a:cs typeface="+mj-cs"/>
              </a:rPr>
              <a:t> </a:t>
            </a:r>
            <a:r>
              <a:rPr lang="en-US" sz="2400" b="1" kern="1200" dirty="0" err="1">
                <a:latin typeface="+mj-lt"/>
                <a:ea typeface="+mj-ea"/>
                <a:cs typeface="+mj-cs"/>
              </a:rPr>
              <a:t>thiện</a:t>
            </a:r>
            <a:endParaRPr lang="en-US" sz="2400" b="1" kern="1200" dirty="0">
              <a:latin typeface="+mj-lt"/>
              <a:ea typeface="+mj-ea"/>
              <a:cs typeface="+mj-cs"/>
            </a:endParaRPr>
          </a:p>
        </p:txBody>
      </p:sp>
      <p:pic>
        <p:nvPicPr>
          <p:cNvPr id="4" name="Picture 3">
            <a:extLst>
              <a:ext uri="{FF2B5EF4-FFF2-40B4-BE49-F238E27FC236}">
                <a16:creationId xmlns:a16="http://schemas.microsoft.com/office/drawing/2014/main" id="{7D7AAAAC-C632-ADDC-0C7E-D198923443B6}"/>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4909336" y="1117707"/>
            <a:ext cx="6865088" cy="5148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white electronic device with a red display&#10;&#10;AI-generated content may be incorrect.">
            <a:extLst>
              <a:ext uri="{FF2B5EF4-FFF2-40B4-BE49-F238E27FC236}">
                <a16:creationId xmlns:a16="http://schemas.microsoft.com/office/drawing/2014/main" id="{F375E81C-B4CC-18D7-15C0-9D640A39F9A7}"/>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9961" b="99951" l="9961" r="89974">
                        <a14:foregroundMark x1="84896" y1="30322" x2="84701" y2="57422"/>
                        <a14:foregroundMark x1="84701" y1="57422" x2="84701" y2="57422"/>
                        <a14:foregroundMark x1="48372" y1="13721" x2="48893" y2="14111"/>
                        <a14:foregroundMark x1="16406" y1="69189" x2="21419" y2="79980"/>
                        <a14:foregroundMark x1="81055" y1="69922" x2="75651" y2="85107"/>
                        <a14:foregroundMark x1="32491" y1="99478" x2="32487" y2="99512"/>
                        <a14:foregroundMark x1="43374" y1="99517" x2="43359" y2="99951"/>
                        <a14:backgroundMark x1="71419" y1="95215" x2="26758" y2="96875"/>
                        <a14:backgroundMark x1="46159" y1="98828" x2="5729" y2="98682"/>
                        <a14:backgroundMark x1="42448" y1="94531" x2="42253" y2="99365"/>
                        <a14:backgroundMark x1="32682" y1="93701" x2="32487" y2="99365"/>
                        <a14:backgroundMark x1="87695" y1="62842" x2="88216" y2="72510"/>
                        <a14:backgroundMark x1="87109" y1="63232" x2="86589" y2="72803"/>
                        <a14:backgroundMark x1="86589" y1="62988" x2="86914" y2="70166"/>
                        <a14:backgroundMark x1="86914" y1="70166" x2="87109" y2="70605"/>
                      </a14:backgroundRemoval>
                    </a14:imgEffect>
                  </a14:imgLayer>
                </a14:imgProps>
              </a:ext>
              <a:ext uri="{28A0092B-C50C-407E-A947-70E740481C1C}">
                <a14:useLocalDpi xmlns:a14="http://schemas.microsoft.com/office/drawing/2010/main" val="0"/>
              </a:ext>
            </a:extLst>
          </a:blip>
          <a:srcRect t="10043" b="4717"/>
          <a:stretch/>
        </p:blipFill>
        <p:spPr bwMode="auto">
          <a:xfrm>
            <a:off x="417576" y="1117707"/>
            <a:ext cx="4066241" cy="46225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14022993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648C1B-D27F-8318-555A-917D78D86902}"/>
              </a:ext>
            </a:extLst>
          </p:cNvPr>
          <p:cNvSpPr txBox="1"/>
          <p:nvPr/>
        </p:nvSpPr>
        <p:spPr>
          <a:xfrm>
            <a:off x="3467100" y="218670"/>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dirty="0" err="1">
                <a:latin typeface="+mj-lt"/>
                <a:ea typeface="+mj-ea"/>
                <a:cs typeface="+mj-cs"/>
              </a:rPr>
              <a:t>Thực</a:t>
            </a:r>
            <a:r>
              <a:rPr lang="en-US" sz="2400" b="1" dirty="0">
                <a:latin typeface="+mj-lt"/>
                <a:ea typeface="+mj-ea"/>
                <a:cs typeface="+mj-cs"/>
              </a:rPr>
              <a:t> </a:t>
            </a:r>
            <a:r>
              <a:rPr lang="en-US" sz="2400" b="1" dirty="0" err="1">
                <a:latin typeface="+mj-lt"/>
                <a:ea typeface="+mj-ea"/>
                <a:cs typeface="+mj-cs"/>
              </a:rPr>
              <a:t>nghiệm</a:t>
            </a:r>
            <a:r>
              <a:rPr lang="en-US" sz="2400" b="1" dirty="0">
                <a:latin typeface="+mj-lt"/>
                <a:ea typeface="+mj-ea"/>
                <a:cs typeface="+mj-cs"/>
              </a:rPr>
              <a:t> </a:t>
            </a:r>
            <a:r>
              <a:rPr lang="en-US" sz="2400" b="1" dirty="0" err="1">
                <a:latin typeface="+mj-lt"/>
                <a:ea typeface="+mj-ea"/>
                <a:cs typeface="+mj-cs"/>
              </a:rPr>
              <a:t>và</a:t>
            </a:r>
            <a:r>
              <a:rPr lang="en-US" sz="2400" b="1" dirty="0">
                <a:latin typeface="+mj-lt"/>
                <a:ea typeface="+mj-ea"/>
                <a:cs typeface="+mj-cs"/>
              </a:rPr>
              <a:t> </a:t>
            </a:r>
            <a:r>
              <a:rPr lang="en-US" sz="2400" b="1" dirty="0" err="1">
                <a:latin typeface="+mj-lt"/>
                <a:ea typeface="+mj-ea"/>
                <a:cs typeface="+mj-cs"/>
              </a:rPr>
              <a:t>kiểm</a:t>
            </a:r>
            <a:r>
              <a:rPr lang="en-US" sz="2400" b="1" dirty="0">
                <a:latin typeface="+mj-lt"/>
                <a:ea typeface="+mj-ea"/>
                <a:cs typeface="+mj-cs"/>
              </a:rPr>
              <a:t> </a:t>
            </a:r>
            <a:r>
              <a:rPr lang="en-US" sz="2400" b="1" dirty="0" err="1">
                <a:latin typeface="+mj-lt"/>
                <a:ea typeface="+mj-ea"/>
                <a:cs typeface="+mj-cs"/>
              </a:rPr>
              <a:t>chứng</a:t>
            </a:r>
            <a:r>
              <a:rPr lang="en-US" sz="2400" b="1" dirty="0">
                <a:latin typeface="+mj-lt"/>
                <a:ea typeface="+mj-ea"/>
                <a:cs typeface="+mj-cs"/>
              </a:rPr>
              <a:t> </a:t>
            </a:r>
            <a:r>
              <a:rPr lang="en-US" sz="2400" b="1" dirty="0" err="1">
                <a:latin typeface="+mj-lt"/>
                <a:ea typeface="+mj-ea"/>
                <a:cs typeface="+mj-cs"/>
              </a:rPr>
              <a:t>sản</a:t>
            </a:r>
            <a:r>
              <a:rPr lang="en-US" sz="2400" b="1" dirty="0">
                <a:latin typeface="+mj-lt"/>
                <a:ea typeface="+mj-ea"/>
                <a:cs typeface="+mj-cs"/>
              </a:rPr>
              <a:t> </a:t>
            </a:r>
            <a:r>
              <a:rPr lang="en-US" sz="2400" b="1" dirty="0" err="1">
                <a:latin typeface="+mj-lt"/>
                <a:ea typeface="+mj-ea"/>
                <a:cs typeface="+mj-cs"/>
              </a:rPr>
              <a:t>phẩm</a:t>
            </a:r>
            <a:endParaRPr lang="en-US" sz="2400" b="1" kern="1200" dirty="0">
              <a:latin typeface="+mj-lt"/>
              <a:ea typeface="+mj-ea"/>
              <a:cs typeface="+mj-cs"/>
            </a:endParaRPr>
          </a:p>
        </p:txBody>
      </p:sp>
      <p:pic>
        <p:nvPicPr>
          <p:cNvPr id="5" name="Picture 4">
            <a:extLst>
              <a:ext uri="{FF2B5EF4-FFF2-40B4-BE49-F238E27FC236}">
                <a16:creationId xmlns:a16="http://schemas.microsoft.com/office/drawing/2014/main" id="{2957A44D-C1C6-F394-D340-22EB8E08415E}"/>
              </a:ext>
            </a:extLst>
          </p:cNvPr>
          <p:cNvPicPr>
            <a:picLocks noChangeAspect="1"/>
          </p:cNvPicPr>
          <p:nvPr/>
        </p:nvPicPr>
        <p:blipFill>
          <a:blip r:embed="rId2"/>
          <a:srcRect l="25205" t="42946" r="27116"/>
          <a:stretch/>
        </p:blipFill>
        <p:spPr>
          <a:xfrm>
            <a:off x="5968410" y="1802218"/>
            <a:ext cx="6081506" cy="40935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CA5FF7CD-298B-2157-74CA-25CF0508DFB6}"/>
              </a:ext>
            </a:extLst>
          </p:cNvPr>
          <p:cNvPicPr>
            <a:picLocks noChangeAspect="1"/>
          </p:cNvPicPr>
          <p:nvPr/>
        </p:nvPicPr>
        <p:blipFill>
          <a:blip r:embed="rId3"/>
          <a:stretch>
            <a:fillRect/>
          </a:stretch>
        </p:blipFill>
        <p:spPr>
          <a:xfrm>
            <a:off x="239181" y="1802218"/>
            <a:ext cx="5523666" cy="4142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Box 7">
            <a:extLst>
              <a:ext uri="{FF2B5EF4-FFF2-40B4-BE49-F238E27FC236}">
                <a16:creationId xmlns:a16="http://schemas.microsoft.com/office/drawing/2014/main" id="{72D1262F-55B7-7626-A827-B611C120ED78}"/>
              </a:ext>
            </a:extLst>
          </p:cNvPr>
          <p:cNvSpPr txBox="1"/>
          <p:nvPr/>
        </p:nvSpPr>
        <p:spPr>
          <a:xfrm>
            <a:off x="329609" y="1265274"/>
            <a:ext cx="6347638"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t>Đo</a:t>
            </a:r>
            <a:r>
              <a:rPr lang="en-US" b="1" dirty="0"/>
              <a:t> </a:t>
            </a:r>
            <a:r>
              <a:rPr lang="en-US" b="1" dirty="0" err="1"/>
              <a:t>điện</a:t>
            </a:r>
            <a:r>
              <a:rPr lang="en-US" b="1" dirty="0"/>
              <a:t> </a:t>
            </a:r>
            <a:r>
              <a:rPr lang="en-US" b="1" dirty="0" err="1"/>
              <a:t>áp</a:t>
            </a:r>
            <a:endParaRPr lang="en-US" b="1" dirty="0"/>
          </a:p>
        </p:txBody>
      </p:sp>
    </p:spTree>
    <p:extLst>
      <p:ext uri="{BB962C8B-B14F-4D97-AF65-F5344CB8AC3E}">
        <p14:creationId xmlns:p14="http://schemas.microsoft.com/office/powerpoint/2010/main" val="66875011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8ECE39-5A41-47B6-A5DB-69482AA1E0F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C786A69-0552-1A23-3FBE-E26B56687D06}"/>
              </a:ext>
            </a:extLst>
          </p:cNvPr>
          <p:cNvSpPr txBox="1"/>
          <p:nvPr/>
        </p:nvSpPr>
        <p:spPr>
          <a:xfrm>
            <a:off x="3467100" y="218670"/>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dirty="0" err="1">
                <a:latin typeface="+mj-lt"/>
                <a:ea typeface="+mj-ea"/>
                <a:cs typeface="+mj-cs"/>
              </a:rPr>
              <a:t>Thực</a:t>
            </a:r>
            <a:r>
              <a:rPr lang="en-US" sz="2400" b="1" dirty="0">
                <a:latin typeface="+mj-lt"/>
                <a:ea typeface="+mj-ea"/>
                <a:cs typeface="+mj-cs"/>
              </a:rPr>
              <a:t> </a:t>
            </a:r>
            <a:r>
              <a:rPr lang="en-US" sz="2400" b="1" dirty="0" err="1">
                <a:latin typeface="+mj-lt"/>
                <a:ea typeface="+mj-ea"/>
                <a:cs typeface="+mj-cs"/>
              </a:rPr>
              <a:t>nghiệm</a:t>
            </a:r>
            <a:r>
              <a:rPr lang="en-US" sz="2400" b="1" dirty="0">
                <a:latin typeface="+mj-lt"/>
                <a:ea typeface="+mj-ea"/>
                <a:cs typeface="+mj-cs"/>
              </a:rPr>
              <a:t> </a:t>
            </a:r>
            <a:r>
              <a:rPr lang="en-US" sz="2400" b="1" dirty="0" err="1">
                <a:latin typeface="+mj-lt"/>
                <a:ea typeface="+mj-ea"/>
                <a:cs typeface="+mj-cs"/>
              </a:rPr>
              <a:t>và</a:t>
            </a:r>
            <a:r>
              <a:rPr lang="en-US" sz="2400" b="1" dirty="0">
                <a:latin typeface="+mj-lt"/>
                <a:ea typeface="+mj-ea"/>
                <a:cs typeface="+mj-cs"/>
              </a:rPr>
              <a:t> </a:t>
            </a:r>
            <a:r>
              <a:rPr lang="en-US" sz="2400" b="1" dirty="0" err="1">
                <a:latin typeface="+mj-lt"/>
                <a:ea typeface="+mj-ea"/>
                <a:cs typeface="+mj-cs"/>
              </a:rPr>
              <a:t>kiểm</a:t>
            </a:r>
            <a:r>
              <a:rPr lang="en-US" sz="2400" b="1" dirty="0">
                <a:latin typeface="+mj-lt"/>
                <a:ea typeface="+mj-ea"/>
                <a:cs typeface="+mj-cs"/>
              </a:rPr>
              <a:t> </a:t>
            </a:r>
            <a:r>
              <a:rPr lang="en-US" sz="2400" b="1" dirty="0" err="1">
                <a:latin typeface="+mj-lt"/>
                <a:ea typeface="+mj-ea"/>
                <a:cs typeface="+mj-cs"/>
              </a:rPr>
              <a:t>chứng</a:t>
            </a:r>
            <a:r>
              <a:rPr lang="en-US" sz="2400" b="1" dirty="0">
                <a:latin typeface="+mj-lt"/>
                <a:ea typeface="+mj-ea"/>
                <a:cs typeface="+mj-cs"/>
              </a:rPr>
              <a:t> </a:t>
            </a:r>
            <a:r>
              <a:rPr lang="en-US" sz="2400" b="1" dirty="0" err="1">
                <a:latin typeface="+mj-lt"/>
                <a:ea typeface="+mj-ea"/>
                <a:cs typeface="+mj-cs"/>
              </a:rPr>
              <a:t>sản</a:t>
            </a:r>
            <a:r>
              <a:rPr lang="en-US" sz="2400" b="1" dirty="0">
                <a:latin typeface="+mj-lt"/>
                <a:ea typeface="+mj-ea"/>
                <a:cs typeface="+mj-cs"/>
              </a:rPr>
              <a:t> </a:t>
            </a:r>
            <a:r>
              <a:rPr lang="en-US" sz="2400" b="1" dirty="0" err="1">
                <a:latin typeface="+mj-lt"/>
                <a:ea typeface="+mj-ea"/>
                <a:cs typeface="+mj-cs"/>
              </a:rPr>
              <a:t>phẩm</a:t>
            </a:r>
            <a:endParaRPr lang="en-US" sz="2400" b="1" kern="1200" dirty="0">
              <a:latin typeface="+mj-lt"/>
              <a:ea typeface="+mj-ea"/>
              <a:cs typeface="+mj-cs"/>
            </a:endParaRPr>
          </a:p>
        </p:txBody>
      </p:sp>
      <p:sp>
        <p:nvSpPr>
          <p:cNvPr id="8" name="TextBox 7">
            <a:extLst>
              <a:ext uri="{FF2B5EF4-FFF2-40B4-BE49-F238E27FC236}">
                <a16:creationId xmlns:a16="http://schemas.microsoft.com/office/drawing/2014/main" id="{115B23CF-CD49-0569-ADEF-CE00FBD5E9AF}"/>
              </a:ext>
            </a:extLst>
          </p:cNvPr>
          <p:cNvSpPr txBox="1"/>
          <p:nvPr/>
        </p:nvSpPr>
        <p:spPr>
          <a:xfrm>
            <a:off x="329609" y="1265274"/>
            <a:ext cx="6347638" cy="369332"/>
          </a:xfrm>
          <a:prstGeom prst="rect">
            <a:avLst/>
          </a:prstGeom>
          <a:noFill/>
        </p:spPr>
        <p:txBody>
          <a:bodyPr wrap="square" rtlCol="0">
            <a:spAutoFit/>
          </a:bodyPr>
          <a:lstStyle/>
          <a:p>
            <a:pPr marL="285750" indent="-285750">
              <a:buFont typeface="Arial" panose="020B0604020202020204" pitchFamily="34" charset="0"/>
              <a:buChar char="•"/>
            </a:pPr>
            <a:r>
              <a:rPr lang="en-US" b="1" dirty="0" err="1"/>
              <a:t>Đo</a:t>
            </a:r>
            <a:r>
              <a:rPr lang="en-US" b="1" dirty="0"/>
              <a:t> </a:t>
            </a:r>
            <a:r>
              <a:rPr lang="en-US" b="1" dirty="0" err="1"/>
              <a:t>dòng</a:t>
            </a:r>
            <a:r>
              <a:rPr lang="en-US" b="1" dirty="0"/>
              <a:t> </a:t>
            </a:r>
            <a:r>
              <a:rPr lang="en-US" b="1" dirty="0" err="1"/>
              <a:t>điện</a:t>
            </a:r>
            <a:endParaRPr lang="en-US" b="1" dirty="0"/>
          </a:p>
        </p:txBody>
      </p:sp>
      <p:pic>
        <p:nvPicPr>
          <p:cNvPr id="4" name="Picture 3">
            <a:extLst>
              <a:ext uri="{FF2B5EF4-FFF2-40B4-BE49-F238E27FC236}">
                <a16:creationId xmlns:a16="http://schemas.microsoft.com/office/drawing/2014/main" id="{350898DD-CC36-B693-9CA1-3C409CAC8854}"/>
              </a:ext>
            </a:extLst>
          </p:cNvPr>
          <p:cNvPicPr>
            <a:picLocks noChangeAspect="1"/>
          </p:cNvPicPr>
          <p:nvPr/>
        </p:nvPicPr>
        <p:blipFill>
          <a:blip r:embed="rId2"/>
          <a:srcRect l="8983" r="17849"/>
          <a:stretch/>
        </p:blipFill>
        <p:spPr>
          <a:xfrm>
            <a:off x="2073348" y="1886929"/>
            <a:ext cx="6868634" cy="433748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6345569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a:extLst>
              <a:ext uri="{FF2B5EF4-FFF2-40B4-BE49-F238E27FC236}">
                <a16:creationId xmlns:a16="http://schemas.microsoft.com/office/drawing/2014/main" id="{26FDF1E0-FC3C-0404-7F5B-6E377BDBC27C}"/>
              </a:ext>
            </a:extLst>
          </p:cNvPr>
          <p:cNvSpPr>
            <a:spLocks noChangeArrowheads="1"/>
          </p:cNvSpPr>
          <p:nvPr/>
        </p:nvSpPr>
        <p:spPr bwMode="auto">
          <a:xfrm rot="10800000" flipV="1">
            <a:off x="292126" y="959087"/>
            <a:ext cx="11493474"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Kết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luận</a:t>
            </a: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Đề</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tài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hoàn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thành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thiết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kế</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xây</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dựng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tơ</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một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sử</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vi </a:t>
            </a:r>
            <a:r>
              <a:rPr kumimoji="0" lang="en-US" altLang="en-US" sz="1800" b="0" i="0" u="none" strike="noStrike" cap="none" normalizeH="0" baseline="0" dirty="0" err="1">
                <a:ln>
                  <a:noFill/>
                </a:ln>
                <a:solidFill>
                  <a:schemeClr val="tx1"/>
                </a:solidFill>
                <a:effectLst/>
                <a:latin typeface="Arial" panose="020B0604020202020204" pitchFamily="34" charset="0"/>
              </a:rPr>
              <a:t>điều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khiển</a:t>
            </a:r>
            <a:r>
              <a:rPr kumimoji="0" lang="en-US" altLang="en-US" sz="1800" b="0" i="0" u="none" strike="noStrike" cap="none" normalizeH="0" baseline="0" dirty="0">
                <a:ln>
                  <a:noFill/>
                </a:ln>
                <a:solidFill>
                  <a:schemeClr val="tx1"/>
                </a:solidFill>
                <a:effectLst/>
                <a:latin typeface="Arial" panose="020B0604020202020204" pitchFamily="34" charset="0"/>
              </a:rPr>
              <a:t> STM32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IC ADE7753.</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Hệ</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thống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được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số</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áp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dòng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công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suất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năng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tiêu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thụ</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truyền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dữ</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liệu</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ổn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định</a:t>
            </a:r>
            <a:r>
              <a:rPr kumimoji="0" lang="en-US" altLang="en-US" sz="1800" b="0" i="0" u="none" strike="noStrike" cap="none" normalizeH="0" baseline="0" dirty="0">
                <a:ln>
                  <a:noFill/>
                </a:ln>
                <a:solidFill>
                  <a:schemeClr val="tx1"/>
                </a:solidFill>
                <a:effectLst/>
                <a:latin typeface="Arial" panose="020B0604020202020204" pitchFamily="34" charset="0"/>
              </a:rPr>
              <a:t> qua RS485.</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Phần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mềm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WinForm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ứng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Android </a:t>
            </a:r>
            <a:r>
              <a:rPr kumimoji="0" lang="en-US" altLang="en-US" sz="1800" b="0" i="0" u="none" strike="noStrike" cap="none" normalizeH="0" baseline="0" dirty="0" err="1">
                <a:ln>
                  <a:noFill/>
                </a:ln>
                <a:solidFill>
                  <a:schemeClr val="tx1"/>
                </a:solidFill>
                <a:effectLst/>
                <a:latin typeface="Arial" panose="020B0604020202020204" pitchFamily="34" charset="0"/>
              </a:rPr>
              <a:t>hoạt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động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ổn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định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hỗ</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trợ</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giám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sát</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điện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năng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theo</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thời</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thực</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800" b="0" i="0" u="none" strike="noStrike" cap="none" normalizeH="0" baseline="0" dirty="0" err="1">
                <a:ln>
                  <a:noFill/>
                </a:ln>
                <a:solidFill>
                  <a:schemeClr val="tx1"/>
                </a:solidFill>
                <a:effectLst/>
                <a:latin typeface="Arial" panose="020B0604020202020204" pitchFamily="34" charset="0"/>
              </a:rPr>
              <a:t>Sản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phẩm</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phù</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hợp</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ứng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dụng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trong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các</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hộ</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gia</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đình</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nhà</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trọ</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văn</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phòng</a:t>
            </a: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800" b="0" i="0" u="none" strike="noStrike" cap="none" normalizeH="0" baseline="0" dirty="0" err="1">
                <a:ln>
                  <a:noFill/>
                </a:ln>
                <a:solidFill>
                  <a:schemeClr val="tx1"/>
                </a:solidFill>
                <a:effectLst/>
                <a:latin typeface="Arial" panose="020B0604020202020204" pitchFamily="34" charset="0"/>
              </a:rPr>
              <a:t>nhỏ</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60F810D5-218A-43BB-5831-0C3DDE95ADC7}"/>
              </a:ext>
            </a:extLst>
          </p:cNvPr>
          <p:cNvSpPr>
            <a:spLocks noChangeArrowheads="1"/>
          </p:cNvSpPr>
          <p:nvPr/>
        </p:nvSpPr>
        <p:spPr bwMode="auto">
          <a:xfrm rot="10800000" flipV="1">
            <a:off x="292126" y="3763754"/>
            <a:ext cx="11607748" cy="2723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Hướng</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phát</a:t>
            </a:r>
            <a:r>
              <a:rPr kumimoji="0" lang="en-US" altLang="en-US" sz="1800" b="1" i="0" u="none" strike="noStrike" cap="none" normalizeH="0" baseline="0" dirty="0">
                <a:ln>
                  <a:noFill/>
                </a:ln>
                <a:solidFill>
                  <a:schemeClr val="tx1"/>
                </a:solidFill>
                <a:effectLst/>
                <a:latin typeface="Arial" panose="020B0604020202020204" pitchFamily="34" charset="0"/>
              </a:rPr>
              <a:t> </a:t>
            </a:r>
            <a:r>
              <a:rPr kumimoji="0" lang="en-US" altLang="en-US" sz="1800" b="1" i="0" u="none" strike="noStrike" cap="none" normalizeH="0" baseline="0" dirty="0" err="1">
                <a:ln>
                  <a:noFill/>
                </a:ln>
                <a:solidFill>
                  <a:schemeClr val="tx1"/>
                </a:solidFill>
                <a:effectLst/>
                <a:latin typeface="Arial" panose="020B0604020202020204" pitchFamily="34" charset="0"/>
              </a:rPr>
              <a:t>triển</a:t>
            </a:r>
            <a:r>
              <a:rPr kumimoji="0" lang="en-US" altLang="en-US" sz="1800" b="1" i="0" u="none" strike="noStrike" cap="none" normalizeH="0" baseline="0" dirty="0">
                <a:ln>
                  <a:noFill/>
                </a:ln>
                <a:solidFill>
                  <a:schemeClr val="tx1"/>
                </a:solidFill>
                <a:effectLst/>
                <a:latin typeface="Arial" panose="020B0604020202020204" pitchFamily="34"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800" i="0" u="none" strike="noStrike" cap="none" normalizeH="0" baseline="0" dirty="0" err="1">
                <a:ln>
                  <a:noFill/>
                </a:ln>
                <a:solidFill>
                  <a:schemeClr val="tx1"/>
                </a:solidFill>
                <a:effectLst/>
                <a:latin typeface="Arial" panose="020B0604020202020204" pitchFamily="34" charset="0"/>
              </a:rPr>
              <a:t>Nâng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cấp</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lên</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công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tơ</a:t>
            </a:r>
            <a:r>
              <a:rPr kumimoji="0" lang="en-US" altLang="en-US" sz="1800" i="0" u="none" strike="noStrike" cap="none" normalizeH="0" baseline="0" dirty="0">
                <a:ln>
                  <a:noFill/>
                </a:ln>
                <a:solidFill>
                  <a:schemeClr val="tx1"/>
                </a:solidFill>
                <a:effectLst/>
                <a:latin typeface="Arial" panose="020B0604020202020204" pitchFamily="34" charset="0"/>
              </a:rPr>
              <a:t> 3 </a:t>
            </a:r>
            <a:r>
              <a:rPr kumimoji="0" lang="en-US" altLang="en-US" sz="1800" i="0" u="none" strike="noStrike" cap="none" normalizeH="0" baseline="0" dirty="0" err="1">
                <a:ln>
                  <a:noFill/>
                </a:ln>
                <a:solidFill>
                  <a:schemeClr val="tx1"/>
                </a:solidFill>
                <a:effectLst/>
                <a:latin typeface="Arial" panose="020B0604020202020204" pitchFamily="34" charset="0"/>
              </a:rPr>
              <a:t>pha</a:t>
            </a:r>
            <a:r>
              <a:rPr kumimoji="0" lang="en-US" altLang="en-US" sz="180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800" i="0" u="none" strike="noStrike" cap="none" normalizeH="0" baseline="0" dirty="0" err="1">
                <a:ln>
                  <a:noFill/>
                </a:ln>
                <a:solidFill>
                  <a:schemeClr val="tx1"/>
                </a:solidFill>
                <a:effectLst/>
                <a:latin typeface="Arial" panose="020B0604020202020204" pitchFamily="34" charset="0"/>
              </a:rPr>
              <a:t>Tích</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hợp</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kết</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nối</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không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dây</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như</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WiFi</a:t>
            </a:r>
            <a:r>
              <a:rPr kumimoji="0" lang="en-US" altLang="en-US" sz="1800" i="0" u="none" strike="noStrike" cap="none" normalizeH="0" baseline="0" dirty="0">
                <a:ln>
                  <a:noFill/>
                </a:ln>
                <a:solidFill>
                  <a:schemeClr val="tx1"/>
                </a:solidFill>
                <a:effectLst/>
                <a:latin typeface="Arial" panose="020B0604020202020204" pitchFamily="34" charset="0"/>
              </a:rPr>
              <a:t>, LoRa </a:t>
            </a:r>
            <a:r>
              <a:rPr kumimoji="0" lang="en-US" altLang="en-US" sz="1800" i="0" u="none" strike="noStrike" cap="none" normalizeH="0" baseline="0" dirty="0" err="1">
                <a:ln>
                  <a:noFill/>
                </a:ln>
                <a:solidFill>
                  <a:schemeClr val="tx1"/>
                </a:solidFill>
                <a:effectLst/>
                <a:latin typeface="Arial" panose="020B0604020202020204" pitchFamily="34" charset="0"/>
              </a:rPr>
              <a:t>để</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giám</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sát</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từ</a:t>
            </a:r>
            <a:r>
              <a:rPr kumimoji="0" lang="en-US" altLang="en-US" sz="1800" i="0" u="none" strike="noStrike" cap="none" normalizeH="0" baseline="0" dirty="0">
                <a:ln>
                  <a:noFill/>
                </a:ln>
                <a:solidFill>
                  <a:schemeClr val="tx1"/>
                </a:solidFill>
                <a:effectLst/>
                <a:latin typeface="Arial" panose="020B0604020202020204" pitchFamily="34" charset="0"/>
              </a:rPr>
              <a:t> xa </a:t>
            </a:r>
            <a:r>
              <a:rPr kumimoji="0" lang="en-US" altLang="en-US" sz="1800" i="0" u="none" strike="noStrike" cap="none" normalizeH="0" baseline="0" dirty="0" err="1">
                <a:ln>
                  <a:noFill/>
                </a:ln>
                <a:solidFill>
                  <a:schemeClr val="tx1"/>
                </a:solidFill>
                <a:effectLst/>
                <a:latin typeface="Arial" panose="020B0604020202020204" pitchFamily="34" charset="0"/>
              </a:rPr>
              <a:t>mà</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không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cần</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dây</a:t>
            </a:r>
            <a:r>
              <a:rPr kumimoji="0" lang="en-US" altLang="en-US" sz="1800" i="0" u="none" strike="noStrike" cap="none" normalizeH="0" baseline="0" dirty="0">
                <a:ln>
                  <a:noFill/>
                </a:ln>
                <a:solidFill>
                  <a:schemeClr val="tx1"/>
                </a:solidFill>
                <a:effectLst/>
                <a:latin typeface="Arial" panose="020B0604020202020204" pitchFamily="34" charset="0"/>
              </a:rPr>
              <a:t> RS485.</a:t>
            </a: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800" i="0" u="none" strike="noStrike" cap="none" normalizeH="0" baseline="0" dirty="0" err="1">
                <a:ln>
                  <a:noFill/>
                </a:ln>
                <a:solidFill>
                  <a:schemeClr val="tx1"/>
                </a:solidFill>
                <a:effectLst/>
                <a:latin typeface="Arial" panose="020B0604020202020204" pitchFamily="34" charset="0"/>
              </a:rPr>
              <a:t>Tối</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ưu</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giao</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diện</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người</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dùng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WinForm</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và</a:t>
            </a:r>
            <a:r>
              <a:rPr kumimoji="0" lang="en-US" altLang="en-US" sz="1800" i="0" u="none" strike="noStrike" cap="none" normalizeH="0" baseline="0" dirty="0">
                <a:ln>
                  <a:noFill/>
                </a:ln>
                <a:solidFill>
                  <a:schemeClr val="tx1"/>
                </a:solidFill>
                <a:effectLst/>
                <a:latin typeface="Arial" panose="020B0604020202020204" pitchFamily="34" charset="0"/>
              </a:rPr>
              <a:t> Android) </a:t>
            </a:r>
            <a:r>
              <a:rPr kumimoji="0" lang="en-US" altLang="en-US" sz="1800" i="0" u="none" strike="noStrike" cap="none" normalizeH="0" baseline="0" dirty="0" err="1">
                <a:ln>
                  <a:noFill/>
                </a:ln>
                <a:solidFill>
                  <a:schemeClr val="tx1"/>
                </a:solidFill>
                <a:effectLst/>
                <a:latin typeface="Arial" panose="020B0604020202020204" pitchFamily="34" charset="0"/>
              </a:rPr>
              <a:t>thân</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thiện</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hơn,hoàn</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thiện</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các</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chức</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năng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phầm</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mềm</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hơn</a:t>
            </a:r>
            <a:endParaRPr kumimoji="0" lang="en-US" altLang="en-US" sz="1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ts val="600"/>
              </a:spcBef>
              <a:spcAft>
                <a:spcPts val="600"/>
              </a:spcAft>
              <a:buClrTx/>
              <a:buSzTx/>
              <a:buFontTx/>
              <a:buChar char="•"/>
              <a:tabLst/>
            </a:pPr>
            <a:r>
              <a:rPr kumimoji="0" lang="en-US" altLang="en-US" sz="1800" i="0" u="none" strike="noStrike" cap="none" normalizeH="0" baseline="0" dirty="0" err="1">
                <a:ln>
                  <a:noFill/>
                </a:ln>
                <a:solidFill>
                  <a:schemeClr val="tx1"/>
                </a:solidFill>
                <a:effectLst/>
                <a:latin typeface="Arial" panose="020B0604020202020204" pitchFamily="34" charset="0"/>
              </a:rPr>
              <a:t>Tích</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hợp</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thanh</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toán</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tự</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động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quản</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lý</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người</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dùng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và</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hỗ</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trợ</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nhiều</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công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tơ</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trong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một</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hệ</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thống</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tập</a:t>
            </a:r>
            <a:r>
              <a:rPr kumimoji="0" lang="en-US" altLang="en-US" sz="1800" i="0" u="none" strike="noStrike" cap="none" normalizeH="0" baseline="0" dirty="0">
                <a:ln>
                  <a:noFill/>
                </a:ln>
                <a:solidFill>
                  <a:schemeClr val="tx1"/>
                </a:solidFill>
                <a:effectLst/>
                <a:latin typeface="Arial" panose="020B0604020202020204" pitchFamily="34" charset="0"/>
              </a:rPr>
              <a:t> </a:t>
            </a:r>
            <a:r>
              <a:rPr kumimoji="0" lang="en-US" altLang="en-US" sz="1800" i="0" u="none" strike="noStrike" cap="none" normalizeH="0" baseline="0" dirty="0" err="1">
                <a:ln>
                  <a:noFill/>
                </a:ln>
                <a:solidFill>
                  <a:schemeClr val="tx1"/>
                </a:solidFill>
                <a:effectLst/>
                <a:latin typeface="Arial" panose="020B0604020202020204" pitchFamily="34" charset="0"/>
              </a:rPr>
              <a:t>trung</a:t>
            </a:r>
            <a:r>
              <a:rPr kumimoji="0" lang="en-US" altLang="en-US" sz="1800" i="0" u="none" strike="noStrike" cap="none" normalizeH="0" baseline="0" dirty="0">
                <a:ln>
                  <a:noFill/>
                </a:ln>
                <a:solidFill>
                  <a:schemeClr val="tx1"/>
                </a:solidFill>
                <a:effectLst/>
                <a:latin typeface="Arial" panose="020B0604020202020204" pitchFamily="34" charset="0"/>
              </a:rPr>
              <a:t> (server </a:t>
            </a:r>
            <a:r>
              <a:rPr kumimoji="0" lang="en-US" altLang="en-US" sz="1800" i="0" u="none" strike="noStrike" cap="none" normalizeH="0" baseline="0" dirty="0" err="1">
                <a:ln>
                  <a:noFill/>
                </a:ln>
                <a:solidFill>
                  <a:schemeClr val="tx1"/>
                </a:solidFill>
                <a:effectLst/>
                <a:latin typeface="Arial" panose="020B0604020202020204" pitchFamily="34" charset="0"/>
              </a:rPr>
              <a:t>hoặc</a:t>
            </a:r>
            <a:r>
              <a:rPr kumimoji="0" lang="en-US" altLang="en-US" sz="1800" i="0" u="none" strike="noStrike" cap="none" normalizeH="0" baseline="0" dirty="0">
                <a:ln>
                  <a:noFill/>
                </a:ln>
                <a:solidFill>
                  <a:schemeClr val="tx1"/>
                </a:solidFill>
                <a:effectLst/>
                <a:latin typeface="Arial" panose="020B0604020202020204" pitchFamily="34" charset="0"/>
              </a:rPr>
              <a:t> cloud).</a:t>
            </a:r>
          </a:p>
          <a:p>
            <a:pPr marL="0" marR="0" lvl="0" indent="0" algn="l" defTabSz="914400" rtl="0" eaLnBrk="0" fontAlgn="base" latinLnBrk="0" hangingPunct="0">
              <a:lnSpc>
                <a:spcPct val="100000"/>
              </a:lnSpc>
              <a:spcBef>
                <a:spcPct val="0"/>
              </a:spcBef>
              <a:spcAft>
                <a:spcPts val="60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7FF0F6F7-C929-31AA-86CF-E16D60B26D11}"/>
              </a:ext>
            </a:extLst>
          </p:cNvPr>
          <p:cNvSpPr txBox="1"/>
          <p:nvPr/>
        </p:nvSpPr>
        <p:spPr>
          <a:xfrm>
            <a:off x="4206361" y="370423"/>
            <a:ext cx="4257155"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Kết</a:t>
            </a:r>
            <a:r>
              <a:rPr lang="en-US" sz="2400" b="1" kern="1200" dirty="0">
                <a:latin typeface="+mj-lt"/>
                <a:ea typeface="+mj-ea"/>
                <a:cs typeface="+mj-cs"/>
              </a:rPr>
              <a:t> </a:t>
            </a:r>
            <a:r>
              <a:rPr lang="en-US" sz="2400" b="1" kern="1200" dirty="0" err="1">
                <a:latin typeface="+mj-lt"/>
                <a:ea typeface="+mj-ea"/>
                <a:cs typeface="+mj-cs"/>
              </a:rPr>
              <a:t>luận</a:t>
            </a:r>
            <a:r>
              <a:rPr lang="en-US" sz="2400" b="1" kern="1200" dirty="0">
                <a:latin typeface="+mj-lt"/>
                <a:ea typeface="+mj-ea"/>
                <a:cs typeface="+mj-cs"/>
              </a:rPr>
              <a:t> </a:t>
            </a:r>
            <a:r>
              <a:rPr lang="en-US" sz="2400" b="1" kern="1200" dirty="0" err="1">
                <a:latin typeface="+mj-lt"/>
                <a:ea typeface="+mj-ea"/>
                <a:cs typeface="+mj-cs"/>
              </a:rPr>
              <a:t>và</a:t>
            </a:r>
            <a:r>
              <a:rPr lang="en-US" sz="2400" b="1" kern="1200" dirty="0">
                <a:latin typeface="+mj-lt"/>
                <a:ea typeface="+mj-ea"/>
                <a:cs typeface="+mj-cs"/>
              </a:rPr>
              <a:t> </a:t>
            </a:r>
            <a:r>
              <a:rPr lang="en-US" sz="2400" b="1" kern="1200" dirty="0" err="1">
                <a:latin typeface="+mj-lt"/>
                <a:ea typeface="+mj-ea"/>
                <a:cs typeface="+mj-cs"/>
              </a:rPr>
              <a:t>hướng</a:t>
            </a:r>
            <a:r>
              <a:rPr lang="en-US" sz="2400" b="1" kern="1200" dirty="0">
                <a:latin typeface="+mj-lt"/>
                <a:ea typeface="+mj-ea"/>
                <a:cs typeface="+mj-cs"/>
              </a:rPr>
              <a:t> </a:t>
            </a:r>
            <a:r>
              <a:rPr lang="en-US" sz="2400" b="1" kern="1200" dirty="0" err="1">
                <a:latin typeface="+mj-lt"/>
                <a:ea typeface="+mj-ea"/>
                <a:cs typeface="+mj-cs"/>
              </a:rPr>
              <a:t>phát</a:t>
            </a:r>
            <a:r>
              <a:rPr lang="en-US" sz="2400" b="1" kern="1200" dirty="0">
                <a:latin typeface="+mj-lt"/>
                <a:ea typeface="+mj-ea"/>
                <a:cs typeface="+mj-cs"/>
              </a:rPr>
              <a:t> </a:t>
            </a:r>
            <a:r>
              <a:rPr lang="en-US" sz="2400" b="1" kern="1200" dirty="0" err="1">
                <a:latin typeface="+mj-lt"/>
                <a:ea typeface="+mj-ea"/>
                <a:cs typeface="+mj-cs"/>
              </a:rPr>
              <a:t>triển</a:t>
            </a:r>
            <a:endParaRPr lang="en-US" sz="2400" b="1" kern="1200" dirty="0">
              <a:latin typeface="+mj-lt"/>
              <a:ea typeface="+mj-ea"/>
              <a:cs typeface="+mj-cs"/>
            </a:endParaRPr>
          </a:p>
        </p:txBody>
      </p:sp>
    </p:spTree>
    <p:extLst>
      <p:ext uri="{BB962C8B-B14F-4D97-AF65-F5344CB8AC3E}">
        <p14:creationId xmlns:p14="http://schemas.microsoft.com/office/powerpoint/2010/main" val="1252003245"/>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0DF9F5E-CD04-5A60-5D17-1817734BE04B}"/>
              </a:ext>
            </a:extLst>
          </p:cNvPr>
          <p:cNvSpPr txBox="1"/>
          <p:nvPr/>
        </p:nvSpPr>
        <p:spPr>
          <a:xfrm>
            <a:off x="804672" y="4267832"/>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700" b="1" kern="1200" dirty="0" err="1">
                <a:solidFill>
                  <a:schemeClr val="tx2"/>
                </a:solidFill>
                <a:latin typeface="+mj-lt"/>
                <a:ea typeface="+mj-ea"/>
                <a:cs typeface="+mj-cs"/>
              </a:rPr>
              <a:t>Cảm</a:t>
            </a:r>
            <a:r>
              <a:rPr lang="en-US" sz="3700" b="1" kern="1200" dirty="0">
                <a:solidFill>
                  <a:schemeClr val="tx2"/>
                </a:solidFill>
                <a:latin typeface="+mj-lt"/>
                <a:ea typeface="+mj-ea"/>
                <a:cs typeface="+mj-cs"/>
              </a:rPr>
              <a:t> </a:t>
            </a:r>
            <a:r>
              <a:rPr lang="en-US" sz="3700" b="1" kern="1200" dirty="0" err="1">
                <a:solidFill>
                  <a:schemeClr val="tx2"/>
                </a:solidFill>
                <a:latin typeface="+mj-lt"/>
                <a:ea typeface="+mj-ea"/>
                <a:cs typeface="+mj-cs"/>
              </a:rPr>
              <a:t>ơn</a:t>
            </a:r>
            <a:r>
              <a:rPr lang="en-US" sz="3700" b="1" kern="1200" dirty="0">
                <a:solidFill>
                  <a:schemeClr val="tx2"/>
                </a:solidFill>
                <a:latin typeface="+mj-lt"/>
                <a:ea typeface="+mj-ea"/>
                <a:cs typeface="+mj-cs"/>
              </a:rPr>
              <a:t> </a:t>
            </a:r>
            <a:r>
              <a:rPr lang="en-US" sz="3700" b="1" kern="1200" dirty="0" err="1">
                <a:solidFill>
                  <a:schemeClr val="tx2"/>
                </a:solidFill>
                <a:latin typeface="+mj-lt"/>
                <a:ea typeface="+mj-ea"/>
                <a:cs typeface="+mj-cs"/>
              </a:rPr>
              <a:t>thầy</a:t>
            </a:r>
            <a:r>
              <a:rPr lang="en-US" sz="3700" b="1" kern="1200" dirty="0">
                <a:solidFill>
                  <a:schemeClr val="tx2"/>
                </a:solidFill>
                <a:latin typeface="+mj-lt"/>
                <a:ea typeface="+mj-ea"/>
                <a:cs typeface="+mj-cs"/>
              </a:rPr>
              <a:t> </a:t>
            </a:r>
            <a:r>
              <a:rPr lang="en-US" sz="3700" b="1" kern="1200" dirty="0" err="1">
                <a:solidFill>
                  <a:schemeClr val="tx2"/>
                </a:solidFill>
                <a:latin typeface="+mj-lt"/>
                <a:ea typeface="+mj-ea"/>
                <a:cs typeface="+mj-cs"/>
              </a:rPr>
              <a:t>cô</a:t>
            </a:r>
            <a:r>
              <a:rPr lang="en-US" sz="3700" b="1" kern="1200" dirty="0">
                <a:solidFill>
                  <a:schemeClr val="tx2"/>
                </a:solidFill>
                <a:latin typeface="+mj-lt"/>
                <a:ea typeface="+mj-ea"/>
                <a:cs typeface="+mj-cs"/>
              </a:rPr>
              <a:t> </a:t>
            </a:r>
            <a:r>
              <a:rPr lang="en-US" sz="3700" b="1" kern="1200" dirty="0" err="1">
                <a:solidFill>
                  <a:schemeClr val="tx2"/>
                </a:solidFill>
                <a:latin typeface="+mj-lt"/>
                <a:ea typeface="+mj-ea"/>
                <a:cs typeface="+mj-cs"/>
              </a:rPr>
              <a:t>và</a:t>
            </a:r>
            <a:r>
              <a:rPr lang="en-US" sz="3700" b="1" kern="1200" dirty="0">
                <a:solidFill>
                  <a:schemeClr val="tx2"/>
                </a:solidFill>
                <a:latin typeface="+mj-lt"/>
                <a:ea typeface="+mj-ea"/>
                <a:cs typeface="+mj-cs"/>
              </a:rPr>
              <a:t> </a:t>
            </a:r>
            <a:r>
              <a:rPr lang="en-US" sz="3700" b="1" kern="1200" dirty="0" err="1">
                <a:solidFill>
                  <a:schemeClr val="tx2"/>
                </a:solidFill>
                <a:latin typeface="+mj-lt"/>
                <a:ea typeface="+mj-ea"/>
                <a:cs typeface="+mj-cs"/>
              </a:rPr>
              <a:t>các</a:t>
            </a:r>
            <a:r>
              <a:rPr lang="en-US" sz="3700" b="1" kern="1200" dirty="0">
                <a:solidFill>
                  <a:schemeClr val="tx2"/>
                </a:solidFill>
                <a:latin typeface="+mj-lt"/>
                <a:ea typeface="+mj-ea"/>
                <a:cs typeface="+mj-cs"/>
              </a:rPr>
              <a:t> </a:t>
            </a:r>
            <a:r>
              <a:rPr lang="en-US" sz="3700" b="1" kern="1200" dirty="0" err="1">
                <a:solidFill>
                  <a:schemeClr val="tx2"/>
                </a:solidFill>
                <a:latin typeface="+mj-lt"/>
                <a:ea typeface="+mj-ea"/>
                <a:cs typeface="+mj-cs"/>
              </a:rPr>
              <a:t>bạn</a:t>
            </a:r>
            <a:r>
              <a:rPr lang="en-US" sz="3700" b="1" kern="1200" dirty="0">
                <a:solidFill>
                  <a:schemeClr val="tx2"/>
                </a:solidFill>
                <a:latin typeface="+mj-lt"/>
                <a:ea typeface="+mj-ea"/>
                <a:cs typeface="+mj-cs"/>
              </a:rPr>
              <a:t> </a:t>
            </a:r>
            <a:r>
              <a:rPr lang="en-US" sz="3700" b="1" kern="1200" dirty="0" err="1">
                <a:solidFill>
                  <a:schemeClr val="tx2"/>
                </a:solidFill>
                <a:latin typeface="+mj-lt"/>
                <a:ea typeface="+mj-ea"/>
                <a:cs typeface="+mj-cs"/>
              </a:rPr>
              <a:t>đã</a:t>
            </a:r>
            <a:r>
              <a:rPr lang="en-US" sz="3700" b="1" kern="1200" dirty="0">
                <a:solidFill>
                  <a:schemeClr val="tx2"/>
                </a:solidFill>
                <a:latin typeface="+mj-lt"/>
                <a:ea typeface="+mj-ea"/>
                <a:cs typeface="+mj-cs"/>
              </a:rPr>
              <a:t> </a:t>
            </a:r>
            <a:r>
              <a:rPr lang="en-US" sz="3700" b="1" kern="1200" dirty="0" err="1">
                <a:solidFill>
                  <a:schemeClr val="tx2"/>
                </a:solidFill>
                <a:latin typeface="+mj-lt"/>
                <a:ea typeface="+mj-ea"/>
                <a:cs typeface="+mj-cs"/>
              </a:rPr>
              <a:t>chú</a:t>
            </a:r>
            <a:r>
              <a:rPr lang="en-US" sz="3700" b="1" kern="1200" dirty="0">
                <a:solidFill>
                  <a:schemeClr val="tx2"/>
                </a:solidFill>
                <a:latin typeface="+mj-lt"/>
                <a:ea typeface="+mj-ea"/>
                <a:cs typeface="+mj-cs"/>
              </a:rPr>
              <a:t> ý </a:t>
            </a:r>
            <a:r>
              <a:rPr lang="en-US" sz="3700" b="1" kern="1200" dirty="0" err="1">
                <a:solidFill>
                  <a:schemeClr val="tx2"/>
                </a:solidFill>
                <a:latin typeface="+mj-lt"/>
                <a:ea typeface="+mj-ea"/>
                <a:cs typeface="+mj-cs"/>
              </a:rPr>
              <a:t>lắng</a:t>
            </a:r>
            <a:r>
              <a:rPr lang="en-US" sz="3700" b="1" kern="1200" dirty="0">
                <a:solidFill>
                  <a:schemeClr val="tx2"/>
                </a:solidFill>
                <a:latin typeface="+mj-lt"/>
                <a:ea typeface="+mj-ea"/>
                <a:cs typeface="+mj-cs"/>
              </a:rPr>
              <a:t> </a:t>
            </a:r>
            <a:r>
              <a:rPr lang="en-US" sz="3700" b="1" kern="1200" dirty="0" err="1">
                <a:solidFill>
                  <a:schemeClr val="tx2"/>
                </a:solidFill>
                <a:latin typeface="+mj-lt"/>
                <a:ea typeface="+mj-ea"/>
                <a:cs typeface="+mj-cs"/>
              </a:rPr>
              <a:t>nghe</a:t>
            </a:r>
            <a:endParaRPr lang="en-US" sz="3700" b="1" kern="1200" dirty="0">
              <a:solidFill>
                <a:schemeClr val="tx2"/>
              </a:solidFill>
              <a:latin typeface="+mj-lt"/>
              <a:ea typeface="+mj-ea"/>
              <a:cs typeface="+mj-cs"/>
            </a:endParaRPr>
          </a:p>
        </p:txBody>
      </p:sp>
      <p:sp>
        <p:nvSpPr>
          <p:cNvPr id="2" name="TextBox 1">
            <a:extLst>
              <a:ext uri="{FF2B5EF4-FFF2-40B4-BE49-F238E27FC236}">
                <a16:creationId xmlns:a16="http://schemas.microsoft.com/office/drawing/2014/main" id="{1CC170BB-48ED-D076-C796-6F9572B7B314}"/>
              </a:ext>
            </a:extLst>
          </p:cNvPr>
          <p:cNvSpPr txBox="1"/>
          <p:nvPr/>
        </p:nvSpPr>
        <p:spPr>
          <a:xfrm>
            <a:off x="804672" y="3428999"/>
            <a:ext cx="4805691" cy="838831"/>
          </a:xfrm>
          <a:prstGeom prst="rect">
            <a:avLst/>
          </a:prstGeom>
        </p:spPr>
        <p:txBody>
          <a:bodyPr vert="horz" lIns="91440" tIns="45720" rIns="91440" bIns="45720" rtlCol="0" anchor="b">
            <a:normAutofit/>
          </a:bodyPr>
          <a:lstStyle/>
          <a:p>
            <a:pPr>
              <a:lnSpc>
                <a:spcPct val="90000"/>
              </a:lnSpc>
              <a:spcBef>
                <a:spcPts val="1000"/>
              </a:spcBef>
              <a:spcAft>
                <a:spcPts val="600"/>
              </a:spcAft>
            </a:pPr>
            <a:r>
              <a:rPr lang="en-US" sz="2000" b="1" kern="1200">
                <a:solidFill>
                  <a:schemeClr val="tx2"/>
                </a:solidFill>
                <a:latin typeface="+mn-lt"/>
                <a:ea typeface="+mn-ea"/>
                <a:cs typeface="+mn-cs"/>
              </a:rPr>
              <a:t>THANKS!</a:t>
            </a:r>
          </a:p>
        </p:txBody>
      </p:sp>
      <p:grpSp>
        <p:nvGrpSpPr>
          <p:cNvPr id="25" name="Group 2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26" name="Freeform: Shape 2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Shape 2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Graphic 5" descr="Like">
            <a:extLst>
              <a:ext uri="{FF2B5EF4-FFF2-40B4-BE49-F238E27FC236}">
                <a16:creationId xmlns:a16="http://schemas.microsoft.com/office/drawing/2014/main" id="{E1D4C5A3-EE94-462E-930F-08C889F28E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29652" y="1859078"/>
            <a:ext cx="3821102" cy="3821102"/>
          </a:xfrm>
          <a:prstGeom prst="rect">
            <a:avLst/>
          </a:prstGeom>
          <a:ln>
            <a:noFill/>
          </a:ln>
        </p:spPr>
      </p:pic>
    </p:spTree>
    <p:extLst>
      <p:ext uri="{BB962C8B-B14F-4D97-AF65-F5344CB8AC3E}">
        <p14:creationId xmlns:p14="http://schemas.microsoft.com/office/powerpoint/2010/main" val="183324978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629234121339">
            <a:hlinkClick r:id="" action="ppaction://media"/>
            <a:extLst>
              <a:ext uri="{FF2B5EF4-FFF2-40B4-BE49-F238E27FC236}">
                <a16:creationId xmlns:a16="http://schemas.microsoft.com/office/drawing/2014/main" id="{FB9C126D-06A3-EFDA-4143-0DB474984EF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5938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6629236237425">
            <a:hlinkClick r:id="" action="ppaction://media"/>
            <a:extLst>
              <a:ext uri="{FF2B5EF4-FFF2-40B4-BE49-F238E27FC236}">
                <a16:creationId xmlns:a16="http://schemas.microsoft.com/office/drawing/2014/main" id="{A4C68AB0-1E2F-CB31-9D9E-3AC41C5ADB64}"/>
              </a:ext>
            </a:extLst>
          </p:cNvPr>
          <p:cNvPicPr>
            <a:picLocks noChangeAspect="1"/>
          </p:cNvPicPr>
          <p:nvPr>
            <a:videoFile r:link="rId1"/>
            <p:extLst>
              <p:ext uri="{DAA4B4D4-6D71-4841-9C94-3DE7FCFB9230}">
                <p14:media xmlns:p14="http://schemas.microsoft.com/office/powerpoint/2010/main" r:embed="rId2">
                  <p14:trim end="80550.6666"/>
                </p14:media>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136317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a computer circuit&#10;&#10;AI-generated content may be incorrect.">
            <a:extLst>
              <a:ext uri="{FF2B5EF4-FFF2-40B4-BE49-F238E27FC236}">
                <a16:creationId xmlns:a16="http://schemas.microsoft.com/office/drawing/2014/main" id="{F2773865-587F-A291-3965-06D18C276875}"/>
              </a:ext>
            </a:extLst>
          </p:cNvPr>
          <p:cNvPicPr>
            <a:picLocks noChangeAspect="1"/>
          </p:cNvPicPr>
          <p:nvPr/>
        </p:nvPicPr>
        <p:blipFill rotWithShape="1">
          <a:blip r:embed="rId2">
            <a:extLst>
              <a:ext uri="{28A0092B-C50C-407E-A947-70E740481C1C}">
                <a14:useLocalDpi xmlns:a14="http://schemas.microsoft.com/office/drawing/2010/main" val="0"/>
              </a:ext>
            </a:extLst>
          </a:blip>
          <a:srcRect l="155" t="64706" r="38401" b="308"/>
          <a:stretch/>
        </p:blipFill>
        <p:spPr bwMode="auto">
          <a:xfrm>
            <a:off x="3022955" y="1670751"/>
            <a:ext cx="6146090" cy="3516497"/>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D99D8B10-2EED-F9FA-9CFB-89560B397C37}"/>
              </a:ext>
            </a:extLst>
          </p:cNvPr>
          <p:cNvSpPr txBox="1"/>
          <p:nvPr/>
        </p:nvSpPr>
        <p:spPr>
          <a:xfrm>
            <a:off x="228600" y="335629"/>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Khối</a:t>
            </a:r>
            <a:r>
              <a:rPr lang="en-US" sz="2400" b="1" kern="1200" dirty="0">
                <a:latin typeface="+mj-lt"/>
                <a:ea typeface="+mj-ea"/>
                <a:cs typeface="+mj-cs"/>
              </a:rPr>
              <a:t> vi </a:t>
            </a:r>
            <a:r>
              <a:rPr lang="en-US" sz="2400" b="1" kern="1200" dirty="0" err="1">
                <a:latin typeface="+mj-lt"/>
                <a:ea typeface="+mj-ea"/>
                <a:cs typeface="+mj-cs"/>
              </a:rPr>
              <a:t>điều</a:t>
            </a:r>
            <a:r>
              <a:rPr lang="en-US" sz="2400" b="1" kern="1200" dirty="0">
                <a:latin typeface="+mj-lt"/>
                <a:ea typeface="+mj-ea"/>
                <a:cs typeface="+mj-cs"/>
              </a:rPr>
              <a:t> </a:t>
            </a:r>
            <a:r>
              <a:rPr lang="en-US" sz="2400" b="1" kern="1200" dirty="0" err="1">
                <a:latin typeface="+mj-lt"/>
                <a:ea typeface="+mj-ea"/>
                <a:cs typeface="+mj-cs"/>
              </a:rPr>
              <a:t>khiển</a:t>
            </a:r>
            <a:r>
              <a:rPr lang="en-US" sz="2400" b="1" kern="1200" dirty="0">
                <a:latin typeface="+mj-lt"/>
                <a:ea typeface="+mj-ea"/>
                <a:cs typeface="+mj-cs"/>
              </a:rPr>
              <a:t> </a:t>
            </a:r>
            <a:r>
              <a:rPr lang="en-US" sz="2400" b="1" kern="1200" dirty="0" err="1">
                <a:latin typeface="+mj-lt"/>
                <a:ea typeface="+mj-ea"/>
                <a:cs typeface="+mj-cs"/>
              </a:rPr>
              <a:t>tải</a:t>
            </a:r>
            <a:endParaRPr lang="en-US" sz="2400" b="1" kern="1200" dirty="0">
              <a:latin typeface="+mj-lt"/>
              <a:ea typeface="+mj-ea"/>
              <a:cs typeface="+mj-cs"/>
            </a:endParaRPr>
          </a:p>
        </p:txBody>
      </p:sp>
    </p:spTree>
    <p:extLst>
      <p:ext uri="{BB962C8B-B14F-4D97-AF65-F5344CB8AC3E}">
        <p14:creationId xmlns:p14="http://schemas.microsoft.com/office/powerpoint/2010/main" val="3063632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a computer circuit&#10;&#10;AI-generated content may be incorrect.">
            <a:extLst>
              <a:ext uri="{FF2B5EF4-FFF2-40B4-BE49-F238E27FC236}">
                <a16:creationId xmlns:a16="http://schemas.microsoft.com/office/drawing/2014/main" id="{ADF551B4-B340-5C65-90F6-F27E47C62676}"/>
              </a:ext>
            </a:extLst>
          </p:cNvPr>
          <p:cNvPicPr>
            <a:picLocks noChangeAspect="1"/>
          </p:cNvPicPr>
          <p:nvPr/>
        </p:nvPicPr>
        <p:blipFill rotWithShape="1">
          <a:blip r:embed="rId2">
            <a:extLst>
              <a:ext uri="{28A0092B-C50C-407E-A947-70E740481C1C}">
                <a14:useLocalDpi xmlns:a14="http://schemas.microsoft.com/office/drawing/2010/main" val="0"/>
              </a:ext>
            </a:extLst>
          </a:blip>
          <a:srcRect l="623" t="618" r="39333" b="54336"/>
          <a:stretch/>
        </p:blipFill>
        <p:spPr bwMode="auto">
          <a:xfrm>
            <a:off x="3459715" y="1551541"/>
            <a:ext cx="5272569" cy="3974916"/>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40EF7C0-1AE9-2299-B119-2D376D616C77}"/>
              </a:ext>
            </a:extLst>
          </p:cNvPr>
          <p:cNvSpPr txBox="1"/>
          <p:nvPr/>
        </p:nvSpPr>
        <p:spPr>
          <a:xfrm>
            <a:off x="228600" y="335629"/>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Khối</a:t>
            </a:r>
            <a:r>
              <a:rPr lang="en-US" sz="2400" b="1" kern="1200" dirty="0">
                <a:latin typeface="+mj-lt"/>
                <a:ea typeface="+mj-ea"/>
                <a:cs typeface="+mj-cs"/>
              </a:rPr>
              <a:t> </a:t>
            </a:r>
            <a:r>
              <a:rPr lang="en-US" sz="2400" b="1" kern="1200" dirty="0" err="1">
                <a:latin typeface="+mj-lt"/>
                <a:ea typeface="+mj-ea"/>
                <a:cs typeface="+mj-cs"/>
              </a:rPr>
              <a:t>đo</a:t>
            </a:r>
            <a:r>
              <a:rPr lang="en-US" sz="2400" b="1" kern="1200" dirty="0">
                <a:latin typeface="+mj-lt"/>
                <a:ea typeface="+mj-ea"/>
                <a:cs typeface="+mj-cs"/>
              </a:rPr>
              <a:t> </a:t>
            </a:r>
            <a:r>
              <a:rPr lang="en-US" sz="2400" b="1" kern="1200" dirty="0" err="1">
                <a:latin typeface="+mj-lt"/>
                <a:ea typeface="+mj-ea"/>
                <a:cs typeface="+mj-cs"/>
              </a:rPr>
              <a:t>lường</a:t>
            </a:r>
            <a:r>
              <a:rPr lang="en-US" sz="2400" b="1" kern="1200" dirty="0">
                <a:latin typeface="+mj-lt"/>
                <a:ea typeface="+mj-ea"/>
                <a:cs typeface="+mj-cs"/>
              </a:rPr>
              <a:t> </a:t>
            </a:r>
            <a:r>
              <a:rPr lang="en-US" sz="2400" b="1" kern="1200" dirty="0" err="1">
                <a:latin typeface="+mj-lt"/>
                <a:ea typeface="+mj-ea"/>
                <a:cs typeface="+mj-cs"/>
              </a:rPr>
              <a:t>năng</a:t>
            </a:r>
            <a:r>
              <a:rPr lang="en-US" sz="2400" b="1" kern="1200" dirty="0">
                <a:latin typeface="+mj-lt"/>
                <a:ea typeface="+mj-ea"/>
                <a:cs typeface="+mj-cs"/>
              </a:rPr>
              <a:t> </a:t>
            </a:r>
            <a:r>
              <a:rPr lang="en-US" sz="2400" b="1" kern="1200" dirty="0" err="1">
                <a:latin typeface="+mj-lt"/>
                <a:ea typeface="+mj-ea"/>
                <a:cs typeface="+mj-cs"/>
              </a:rPr>
              <a:t>lượng</a:t>
            </a:r>
            <a:endParaRPr lang="en-US" sz="2400" b="1" kern="1200" dirty="0">
              <a:latin typeface="+mj-lt"/>
              <a:ea typeface="+mj-ea"/>
              <a:cs typeface="+mj-cs"/>
            </a:endParaRPr>
          </a:p>
        </p:txBody>
      </p:sp>
    </p:spTree>
    <p:extLst>
      <p:ext uri="{BB962C8B-B14F-4D97-AF65-F5344CB8AC3E}">
        <p14:creationId xmlns:p14="http://schemas.microsoft.com/office/powerpoint/2010/main" val="3688944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a computer circuit&#10;&#10;AI-generated content may be incorrect.">
            <a:extLst>
              <a:ext uri="{FF2B5EF4-FFF2-40B4-BE49-F238E27FC236}">
                <a16:creationId xmlns:a16="http://schemas.microsoft.com/office/drawing/2014/main" id="{4D08F534-FF27-451F-5AFA-CA35EA498AF3}"/>
              </a:ext>
            </a:extLst>
          </p:cNvPr>
          <p:cNvPicPr>
            <a:picLocks noChangeAspect="1"/>
          </p:cNvPicPr>
          <p:nvPr/>
        </p:nvPicPr>
        <p:blipFill rotWithShape="1">
          <a:blip r:embed="rId2">
            <a:extLst>
              <a:ext uri="{28A0092B-C50C-407E-A947-70E740481C1C}">
                <a14:useLocalDpi xmlns:a14="http://schemas.microsoft.com/office/drawing/2010/main" val="0"/>
              </a:ext>
            </a:extLst>
          </a:blip>
          <a:srcRect l="61599" t="40403" r="390" b="21827"/>
          <a:stretch/>
        </p:blipFill>
        <p:spPr bwMode="auto">
          <a:xfrm>
            <a:off x="3960627" y="1102885"/>
            <a:ext cx="4832498" cy="4825905"/>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41AB236-F78B-3E24-4121-19471A9BC866}"/>
              </a:ext>
            </a:extLst>
          </p:cNvPr>
          <p:cNvSpPr txBox="1"/>
          <p:nvPr/>
        </p:nvSpPr>
        <p:spPr>
          <a:xfrm>
            <a:off x="228600" y="335629"/>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Khối</a:t>
            </a:r>
            <a:r>
              <a:rPr lang="en-US" sz="2400" b="1" kern="1200" dirty="0">
                <a:latin typeface="+mj-lt"/>
                <a:ea typeface="+mj-ea"/>
                <a:cs typeface="+mj-cs"/>
              </a:rPr>
              <a:t> </a:t>
            </a:r>
            <a:r>
              <a:rPr lang="en-US" sz="2400" b="1" kern="1200" dirty="0" err="1">
                <a:latin typeface="+mj-lt"/>
                <a:ea typeface="+mj-ea"/>
                <a:cs typeface="+mj-cs"/>
              </a:rPr>
              <a:t>hiển</a:t>
            </a:r>
            <a:r>
              <a:rPr lang="en-US" sz="2400" b="1" kern="1200" dirty="0">
                <a:latin typeface="+mj-lt"/>
                <a:ea typeface="+mj-ea"/>
                <a:cs typeface="+mj-cs"/>
              </a:rPr>
              <a:t> </a:t>
            </a:r>
            <a:r>
              <a:rPr lang="en-US" sz="2400" b="1" kern="1200" dirty="0" err="1">
                <a:latin typeface="+mj-lt"/>
                <a:ea typeface="+mj-ea"/>
                <a:cs typeface="+mj-cs"/>
              </a:rPr>
              <a:t>thị</a:t>
            </a:r>
            <a:endParaRPr lang="en-US" sz="2400" b="1" kern="1200" dirty="0">
              <a:latin typeface="+mj-lt"/>
              <a:ea typeface="+mj-ea"/>
              <a:cs typeface="+mj-cs"/>
            </a:endParaRPr>
          </a:p>
        </p:txBody>
      </p:sp>
    </p:spTree>
    <p:extLst>
      <p:ext uri="{BB962C8B-B14F-4D97-AF65-F5344CB8AC3E}">
        <p14:creationId xmlns:p14="http://schemas.microsoft.com/office/powerpoint/2010/main" val="3773149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E4354A0-056A-AD1F-6136-2F871FF435BA}"/>
              </a:ext>
            </a:extLst>
          </p:cNvPr>
          <p:cNvSpPr/>
          <p:nvPr/>
        </p:nvSpPr>
        <p:spPr>
          <a:xfrm>
            <a:off x="1208987" y="1291089"/>
            <a:ext cx="2498103" cy="4476702"/>
          </a:xfrm>
          <a:prstGeom prst="rect">
            <a:avLst/>
          </a:prstGeom>
          <a:solidFill>
            <a:srgbClr val="5AC5B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2891C45-01D8-C246-BF14-A5956CFF79E5}"/>
              </a:ext>
            </a:extLst>
          </p:cNvPr>
          <p:cNvSpPr txBox="1"/>
          <p:nvPr/>
        </p:nvSpPr>
        <p:spPr>
          <a:xfrm>
            <a:off x="4201040" y="1291089"/>
            <a:ext cx="801278" cy="1015663"/>
          </a:xfrm>
          <a:prstGeom prst="rect">
            <a:avLst/>
          </a:prstGeom>
          <a:noFill/>
        </p:spPr>
        <p:txBody>
          <a:bodyPr wrap="square" rtlCol="0">
            <a:spAutoFit/>
          </a:bodyPr>
          <a:lstStyle/>
          <a:p>
            <a:r>
              <a:rPr lang="en-US" sz="6000" u="sng" dirty="0">
                <a:solidFill>
                  <a:srgbClr val="5AC5B3"/>
                </a:solidFill>
                <a:latin typeface="Arial Black" panose="020B0A04020102020204" pitchFamily="34" charset="0"/>
              </a:rPr>
              <a:t>1</a:t>
            </a:r>
          </a:p>
        </p:txBody>
      </p:sp>
      <p:sp>
        <p:nvSpPr>
          <p:cNvPr id="22" name="TextBox 21">
            <a:extLst>
              <a:ext uri="{FF2B5EF4-FFF2-40B4-BE49-F238E27FC236}">
                <a16:creationId xmlns:a16="http://schemas.microsoft.com/office/drawing/2014/main" id="{40E88F7E-AA31-FB87-A122-C58C5CBCCE26}"/>
              </a:ext>
            </a:extLst>
          </p:cNvPr>
          <p:cNvSpPr txBox="1"/>
          <p:nvPr/>
        </p:nvSpPr>
        <p:spPr>
          <a:xfrm>
            <a:off x="4201040" y="2444769"/>
            <a:ext cx="801278" cy="1015663"/>
          </a:xfrm>
          <a:prstGeom prst="rect">
            <a:avLst/>
          </a:prstGeom>
          <a:noFill/>
        </p:spPr>
        <p:txBody>
          <a:bodyPr wrap="square" rtlCol="0">
            <a:spAutoFit/>
          </a:bodyPr>
          <a:lstStyle/>
          <a:p>
            <a:r>
              <a:rPr lang="en-US" sz="6000" u="sng" dirty="0">
                <a:solidFill>
                  <a:srgbClr val="5AC5B3"/>
                </a:solidFill>
                <a:latin typeface="Arial Black" panose="020B0A04020102020204" pitchFamily="34" charset="0"/>
              </a:rPr>
              <a:t>2</a:t>
            </a:r>
          </a:p>
        </p:txBody>
      </p:sp>
      <p:sp>
        <p:nvSpPr>
          <p:cNvPr id="23" name="TextBox 22">
            <a:extLst>
              <a:ext uri="{FF2B5EF4-FFF2-40B4-BE49-F238E27FC236}">
                <a16:creationId xmlns:a16="http://schemas.microsoft.com/office/drawing/2014/main" id="{3A157069-11D5-3AA7-3AE5-3BBF598F8BDF}"/>
              </a:ext>
            </a:extLst>
          </p:cNvPr>
          <p:cNvSpPr txBox="1"/>
          <p:nvPr/>
        </p:nvSpPr>
        <p:spPr>
          <a:xfrm>
            <a:off x="4201040" y="3598449"/>
            <a:ext cx="801278" cy="1015663"/>
          </a:xfrm>
          <a:prstGeom prst="rect">
            <a:avLst/>
          </a:prstGeom>
          <a:noFill/>
        </p:spPr>
        <p:txBody>
          <a:bodyPr wrap="square" rtlCol="0">
            <a:spAutoFit/>
          </a:bodyPr>
          <a:lstStyle/>
          <a:p>
            <a:r>
              <a:rPr lang="en-US" sz="6000" u="sng" dirty="0">
                <a:solidFill>
                  <a:srgbClr val="5AC5B3"/>
                </a:solidFill>
                <a:latin typeface="Arial Black" panose="020B0A04020102020204" pitchFamily="34" charset="0"/>
              </a:rPr>
              <a:t>3</a:t>
            </a:r>
          </a:p>
        </p:txBody>
      </p:sp>
      <p:sp>
        <p:nvSpPr>
          <p:cNvPr id="25" name="TextBox 24">
            <a:extLst>
              <a:ext uri="{FF2B5EF4-FFF2-40B4-BE49-F238E27FC236}">
                <a16:creationId xmlns:a16="http://schemas.microsoft.com/office/drawing/2014/main" id="{B706CE69-96C6-C807-9B43-7634A2AE8649}"/>
              </a:ext>
            </a:extLst>
          </p:cNvPr>
          <p:cNvSpPr txBox="1"/>
          <p:nvPr/>
        </p:nvSpPr>
        <p:spPr>
          <a:xfrm>
            <a:off x="4201040" y="4752128"/>
            <a:ext cx="801278" cy="1015663"/>
          </a:xfrm>
          <a:prstGeom prst="rect">
            <a:avLst/>
          </a:prstGeom>
          <a:noFill/>
        </p:spPr>
        <p:txBody>
          <a:bodyPr wrap="square" rtlCol="0">
            <a:spAutoFit/>
          </a:bodyPr>
          <a:lstStyle/>
          <a:p>
            <a:r>
              <a:rPr lang="en-US" sz="6000" u="sng" dirty="0">
                <a:solidFill>
                  <a:srgbClr val="5AC5B3"/>
                </a:solidFill>
                <a:latin typeface="Arial Black" panose="020B0A04020102020204" pitchFamily="34" charset="0"/>
              </a:rPr>
              <a:t>4</a:t>
            </a:r>
          </a:p>
        </p:txBody>
      </p:sp>
      <p:sp>
        <p:nvSpPr>
          <p:cNvPr id="3" name="TextBox 2">
            <a:extLst>
              <a:ext uri="{FF2B5EF4-FFF2-40B4-BE49-F238E27FC236}">
                <a16:creationId xmlns:a16="http://schemas.microsoft.com/office/drawing/2014/main" id="{3108E81A-1806-FC8F-FD6F-E398F26E5977}"/>
              </a:ext>
            </a:extLst>
          </p:cNvPr>
          <p:cNvSpPr txBox="1"/>
          <p:nvPr/>
        </p:nvSpPr>
        <p:spPr>
          <a:xfrm flipH="1">
            <a:off x="4917394" y="1414199"/>
            <a:ext cx="4899705" cy="769441"/>
          </a:xfrm>
          <a:prstGeom prst="rect">
            <a:avLst/>
          </a:prstGeom>
          <a:noFill/>
        </p:spPr>
        <p:txBody>
          <a:bodyPr wrap="square" rtlCol="0">
            <a:spAutoFit/>
          </a:bodyPr>
          <a:lstStyle/>
          <a:p>
            <a:r>
              <a:rPr lang="en-US" sz="2200" b="1" dirty="0">
                <a:solidFill>
                  <a:schemeClr val="bg2">
                    <a:lumMod val="10000"/>
                  </a:schemeClr>
                </a:solidFill>
              </a:rPr>
              <a:t>TỔNG QUAN VỀ MÔ HÌNH HỆ THỐNG CÔNG TƠ ĐIỆN TỬ</a:t>
            </a:r>
          </a:p>
        </p:txBody>
      </p:sp>
      <p:sp>
        <p:nvSpPr>
          <p:cNvPr id="4" name="TextBox 3">
            <a:extLst>
              <a:ext uri="{FF2B5EF4-FFF2-40B4-BE49-F238E27FC236}">
                <a16:creationId xmlns:a16="http://schemas.microsoft.com/office/drawing/2014/main" id="{D02AA4EA-4376-DBF4-6DBB-9264C32B4EC4}"/>
              </a:ext>
            </a:extLst>
          </p:cNvPr>
          <p:cNvSpPr txBox="1"/>
          <p:nvPr/>
        </p:nvSpPr>
        <p:spPr>
          <a:xfrm>
            <a:off x="4917395" y="2567879"/>
            <a:ext cx="4312259" cy="769441"/>
          </a:xfrm>
          <a:prstGeom prst="rect">
            <a:avLst/>
          </a:prstGeom>
          <a:noFill/>
        </p:spPr>
        <p:txBody>
          <a:bodyPr wrap="square" rtlCol="0">
            <a:spAutoFit/>
          </a:bodyPr>
          <a:lstStyle/>
          <a:p>
            <a:r>
              <a:rPr lang="en-US" sz="2200" b="1" dirty="0">
                <a:solidFill>
                  <a:schemeClr val="bg2">
                    <a:lumMod val="10000"/>
                  </a:schemeClr>
                </a:solidFill>
              </a:rPr>
              <a:t>THIẾT KẾ MÔ HÌNH HỆ THỐNG CÔNG TƠ ĐIỆN TỬ</a:t>
            </a:r>
          </a:p>
        </p:txBody>
      </p:sp>
      <p:sp>
        <p:nvSpPr>
          <p:cNvPr id="5" name="TextBox 4">
            <a:extLst>
              <a:ext uri="{FF2B5EF4-FFF2-40B4-BE49-F238E27FC236}">
                <a16:creationId xmlns:a16="http://schemas.microsoft.com/office/drawing/2014/main" id="{BD34FC33-F1D3-104A-BFE7-3165CC22E600}"/>
              </a:ext>
            </a:extLst>
          </p:cNvPr>
          <p:cNvSpPr txBox="1"/>
          <p:nvPr/>
        </p:nvSpPr>
        <p:spPr>
          <a:xfrm>
            <a:off x="4917394" y="3733635"/>
            <a:ext cx="3871005" cy="769441"/>
          </a:xfrm>
          <a:prstGeom prst="rect">
            <a:avLst/>
          </a:prstGeom>
          <a:noFill/>
        </p:spPr>
        <p:txBody>
          <a:bodyPr wrap="square" rtlCol="0">
            <a:spAutoFit/>
          </a:bodyPr>
          <a:lstStyle/>
          <a:p>
            <a:r>
              <a:rPr lang="en-US" sz="2200" b="1" dirty="0">
                <a:solidFill>
                  <a:schemeClr val="bg2">
                    <a:lumMod val="10000"/>
                  </a:schemeClr>
                </a:solidFill>
              </a:rPr>
              <a:t>THỨC NGHIỆM VÀ ĐÁNH GIÁ HỆ THỐNG</a:t>
            </a:r>
          </a:p>
        </p:txBody>
      </p:sp>
      <p:sp>
        <p:nvSpPr>
          <p:cNvPr id="6" name="TextBox 5">
            <a:extLst>
              <a:ext uri="{FF2B5EF4-FFF2-40B4-BE49-F238E27FC236}">
                <a16:creationId xmlns:a16="http://schemas.microsoft.com/office/drawing/2014/main" id="{3B096F3D-42CF-3C01-62E8-4E56A16E4AF8}"/>
              </a:ext>
            </a:extLst>
          </p:cNvPr>
          <p:cNvSpPr txBox="1"/>
          <p:nvPr/>
        </p:nvSpPr>
        <p:spPr>
          <a:xfrm>
            <a:off x="4917395" y="5063714"/>
            <a:ext cx="4899705" cy="430887"/>
          </a:xfrm>
          <a:prstGeom prst="rect">
            <a:avLst/>
          </a:prstGeom>
          <a:noFill/>
        </p:spPr>
        <p:txBody>
          <a:bodyPr wrap="square" rtlCol="0">
            <a:spAutoFit/>
          </a:bodyPr>
          <a:lstStyle/>
          <a:p>
            <a:r>
              <a:rPr lang="en-US" sz="2200" b="1" dirty="0">
                <a:solidFill>
                  <a:schemeClr val="bg2">
                    <a:lumMod val="10000"/>
                  </a:schemeClr>
                </a:solidFill>
              </a:rPr>
              <a:t>KẾT  LUẬN VÀ HƯỚNG PHÁT TRIỂN</a:t>
            </a:r>
          </a:p>
        </p:txBody>
      </p:sp>
      <p:sp>
        <p:nvSpPr>
          <p:cNvPr id="2" name="TextBox 1">
            <a:extLst>
              <a:ext uri="{FF2B5EF4-FFF2-40B4-BE49-F238E27FC236}">
                <a16:creationId xmlns:a16="http://schemas.microsoft.com/office/drawing/2014/main" id="{EAB70C17-2447-9B46-89E8-49A7E32EA7F7}"/>
              </a:ext>
            </a:extLst>
          </p:cNvPr>
          <p:cNvSpPr txBox="1"/>
          <p:nvPr/>
        </p:nvSpPr>
        <p:spPr>
          <a:xfrm>
            <a:off x="1587222" y="2153851"/>
            <a:ext cx="1639493" cy="2601097"/>
          </a:xfrm>
          <a:prstGeom prst="rect">
            <a:avLst/>
          </a:prstGeom>
          <a:noFill/>
        </p:spPr>
        <p:txBody>
          <a:bodyPr wrap="square" rtlCol="0">
            <a:spAutoFit/>
          </a:bodyPr>
          <a:lstStyle/>
          <a:p>
            <a:pPr algn="ctr">
              <a:lnSpc>
                <a:spcPct val="130000"/>
              </a:lnSpc>
            </a:pPr>
            <a:r>
              <a:rPr lang="en-US" sz="3200" dirty="0">
                <a:solidFill>
                  <a:schemeClr val="bg1"/>
                </a:solidFill>
                <a:latin typeface="Arial Black" panose="020B0A04020102020204" pitchFamily="34" charset="0"/>
              </a:rPr>
              <a:t>NỘI DUNG TRÌNH BÀY</a:t>
            </a:r>
          </a:p>
        </p:txBody>
      </p:sp>
    </p:spTree>
    <p:extLst>
      <p:ext uri="{BB962C8B-B14F-4D97-AF65-F5344CB8AC3E}">
        <p14:creationId xmlns:p14="http://schemas.microsoft.com/office/powerpoint/2010/main" val="39245524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a computer circuit&#10;&#10;AI-generated content may be incorrect.">
            <a:extLst>
              <a:ext uri="{FF2B5EF4-FFF2-40B4-BE49-F238E27FC236}">
                <a16:creationId xmlns:a16="http://schemas.microsoft.com/office/drawing/2014/main" id="{6F04E4D9-E7BD-4707-F72F-4B7E5D1B41F4}"/>
              </a:ext>
            </a:extLst>
          </p:cNvPr>
          <p:cNvPicPr>
            <a:picLocks noChangeAspect="1"/>
          </p:cNvPicPr>
          <p:nvPr/>
        </p:nvPicPr>
        <p:blipFill rotWithShape="1">
          <a:blip r:embed="rId2">
            <a:extLst>
              <a:ext uri="{28A0092B-C50C-407E-A947-70E740481C1C}">
                <a14:useLocalDpi xmlns:a14="http://schemas.microsoft.com/office/drawing/2010/main" val="0"/>
              </a:ext>
            </a:extLst>
          </a:blip>
          <a:srcRect l="61618" t="-73" r="147" b="59476"/>
          <a:stretch/>
        </p:blipFill>
        <p:spPr bwMode="auto">
          <a:xfrm>
            <a:off x="3659607" y="1333102"/>
            <a:ext cx="4665685" cy="4451606"/>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44E822CE-317B-29E7-F1A6-214CA1848465}"/>
              </a:ext>
            </a:extLst>
          </p:cNvPr>
          <p:cNvSpPr txBox="1"/>
          <p:nvPr/>
        </p:nvSpPr>
        <p:spPr>
          <a:xfrm>
            <a:off x="228600" y="335629"/>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Khối</a:t>
            </a:r>
            <a:r>
              <a:rPr lang="en-US" sz="2400" b="1" kern="1200" dirty="0">
                <a:latin typeface="+mj-lt"/>
                <a:ea typeface="+mj-ea"/>
                <a:cs typeface="+mj-cs"/>
              </a:rPr>
              <a:t> </a:t>
            </a:r>
            <a:r>
              <a:rPr lang="en-US" sz="2400" b="1" kern="1200" dirty="0" err="1">
                <a:latin typeface="+mj-lt"/>
                <a:ea typeface="+mj-ea"/>
                <a:cs typeface="+mj-cs"/>
              </a:rPr>
              <a:t>nguồn</a:t>
            </a:r>
            <a:r>
              <a:rPr lang="en-US" sz="2400" b="1" kern="1200" dirty="0">
                <a:latin typeface="+mj-lt"/>
                <a:ea typeface="+mj-ea"/>
                <a:cs typeface="+mj-cs"/>
              </a:rPr>
              <a:t> </a:t>
            </a:r>
            <a:r>
              <a:rPr lang="en-US" sz="2400" b="1" kern="1200" dirty="0" err="1">
                <a:latin typeface="+mj-lt"/>
                <a:ea typeface="+mj-ea"/>
                <a:cs typeface="+mj-cs"/>
              </a:rPr>
              <a:t>cấp</a:t>
            </a:r>
            <a:r>
              <a:rPr lang="en-US" sz="2400" b="1" kern="1200" dirty="0">
                <a:latin typeface="+mj-lt"/>
                <a:ea typeface="+mj-ea"/>
                <a:cs typeface="+mj-cs"/>
              </a:rPr>
              <a:t> </a:t>
            </a:r>
            <a:r>
              <a:rPr lang="en-US" sz="2400" b="1" kern="1200" dirty="0" err="1">
                <a:latin typeface="+mj-lt"/>
                <a:ea typeface="+mj-ea"/>
                <a:cs typeface="+mj-cs"/>
              </a:rPr>
              <a:t>và</a:t>
            </a:r>
            <a:r>
              <a:rPr lang="en-US" sz="2400" b="1" kern="1200" dirty="0">
                <a:latin typeface="+mj-lt"/>
                <a:ea typeface="+mj-ea"/>
                <a:cs typeface="+mj-cs"/>
              </a:rPr>
              <a:t> </a:t>
            </a:r>
            <a:r>
              <a:rPr lang="en-US" sz="2400" b="1" kern="1200" dirty="0" err="1">
                <a:latin typeface="+mj-lt"/>
                <a:ea typeface="+mj-ea"/>
                <a:cs typeface="+mj-cs"/>
              </a:rPr>
              <a:t>bảo</a:t>
            </a:r>
            <a:r>
              <a:rPr lang="en-US" sz="2400" b="1" kern="1200" dirty="0">
                <a:latin typeface="+mj-lt"/>
                <a:ea typeface="+mj-ea"/>
                <a:cs typeface="+mj-cs"/>
              </a:rPr>
              <a:t> </a:t>
            </a:r>
            <a:r>
              <a:rPr lang="en-US" sz="2400" b="1" kern="1200" dirty="0" err="1">
                <a:latin typeface="+mj-lt"/>
                <a:ea typeface="+mj-ea"/>
                <a:cs typeface="+mj-cs"/>
              </a:rPr>
              <a:t>vệ</a:t>
            </a:r>
            <a:r>
              <a:rPr lang="en-US" sz="2400" b="1" kern="1200" dirty="0">
                <a:latin typeface="+mj-lt"/>
                <a:ea typeface="+mj-ea"/>
                <a:cs typeface="+mj-cs"/>
              </a:rPr>
              <a:t> </a:t>
            </a:r>
          </a:p>
        </p:txBody>
      </p:sp>
    </p:spTree>
    <p:extLst>
      <p:ext uri="{BB962C8B-B14F-4D97-AF65-F5344CB8AC3E}">
        <p14:creationId xmlns:p14="http://schemas.microsoft.com/office/powerpoint/2010/main" val="3497492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a computer circuit&#10;&#10;AI-generated content may be incorrect.">
            <a:extLst>
              <a:ext uri="{FF2B5EF4-FFF2-40B4-BE49-F238E27FC236}">
                <a16:creationId xmlns:a16="http://schemas.microsoft.com/office/drawing/2014/main" id="{FE332132-982C-F8A1-DA40-11612B88A97C}"/>
              </a:ext>
            </a:extLst>
          </p:cNvPr>
          <p:cNvPicPr>
            <a:picLocks noChangeAspect="1"/>
          </p:cNvPicPr>
          <p:nvPr/>
        </p:nvPicPr>
        <p:blipFill rotWithShape="1">
          <a:blip r:embed="rId2">
            <a:extLst>
              <a:ext uri="{28A0092B-C50C-407E-A947-70E740481C1C}">
                <a14:useLocalDpi xmlns:a14="http://schemas.microsoft.com/office/drawing/2010/main" val="0"/>
              </a:ext>
            </a:extLst>
          </a:blip>
          <a:srcRect l="35506" t="45860" r="38401" b="35239"/>
          <a:stretch/>
        </p:blipFill>
        <p:spPr bwMode="auto">
          <a:xfrm>
            <a:off x="3531046" y="1561753"/>
            <a:ext cx="5129907" cy="3734494"/>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2888626F-661A-8DE0-B68C-823DE0B5E277}"/>
              </a:ext>
            </a:extLst>
          </p:cNvPr>
          <p:cNvSpPr txBox="1"/>
          <p:nvPr/>
        </p:nvSpPr>
        <p:spPr>
          <a:xfrm>
            <a:off x="228600" y="335629"/>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Khối</a:t>
            </a:r>
            <a:r>
              <a:rPr lang="en-US" sz="2400" b="1" kern="1200" dirty="0">
                <a:latin typeface="+mj-lt"/>
                <a:ea typeface="+mj-ea"/>
                <a:cs typeface="+mj-cs"/>
              </a:rPr>
              <a:t> </a:t>
            </a:r>
            <a:r>
              <a:rPr lang="en-US" sz="2400" b="1" kern="1200" dirty="0" err="1">
                <a:latin typeface="+mj-lt"/>
                <a:ea typeface="+mj-ea"/>
                <a:cs typeface="+mj-cs"/>
              </a:rPr>
              <a:t>lưu</a:t>
            </a:r>
            <a:r>
              <a:rPr lang="en-US" sz="2400" b="1" kern="1200" dirty="0">
                <a:latin typeface="+mj-lt"/>
                <a:ea typeface="+mj-ea"/>
                <a:cs typeface="+mj-cs"/>
              </a:rPr>
              <a:t> </a:t>
            </a:r>
            <a:r>
              <a:rPr lang="en-US" sz="2400" b="1" kern="1200" dirty="0" err="1">
                <a:latin typeface="+mj-lt"/>
                <a:ea typeface="+mj-ea"/>
                <a:cs typeface="+mj-cs"/>
              </a:rPr>
              <a:t>trữ</a:t>
            </a:r>
            <a:r>
              <a:rPr lang="en-US" sz="2400" b="1" kern="1200" dirty="0">
                <a:latin typeface="+mj-lt"/>
                <a:ea typeface="+mj-ea"/>
                <a:cs typeface="+mj-cs"/>
              </a:rPr>
              <a:t> </a:t>
            </a:r>
            <a:r>
              <a:rPr lang="en-US" sz="2400" b="1" kern="1200" dirty="0" err="1">
                <a:latin typeface="+mj-lt"/>
                <a:ea typeface="+mj-ea"/>
                <a:cs typeface="+mj-cs"/>
              </a:rPr>
              <a:t>dữ</a:t>
            </a:r>
            <a:r>
              <a:rPr lang="en-US" sz="2400" b="1" kern="1200" dirty="0">
                <a:latin typeface="+mj-lt"/>
                <a:ea typeface="+mj-ea"/>
                <a:cs typeface="+mj-cs"/>
              </a:rPr>
              <a:t> </a:t>
            </a:r>
            <a:r>
              <a:rPr lang="en-US" sz="2400" b="1" kern="1200" dirty="0" err="1">
                <a:latin typeface="+mj-lt"/>
                <a:ea typeface="+mj-ea"/>
                <a:cs typeface="+mj-cs"/>
              </a:rPr>
              <a:t>liệu</a:t>
            </a:r>
            <a:endParaRPr lang="en-US" sz="2400" b="1" kern="1200" dirty="0">
              <a:latin typeface="+mj-lt"/>
              <a:ea typeface="+mj-ea"/>
              <a:cs typeface="+mj-cs"/>
            </a:endParaRPr>
          </a:p>
        </p:txBody>
      </p:sp>
    </p:spTree>
    <p:extLst>
      <p:ext uri="{BB962C8B-B14F-4D97-AF65-F5344CB8AC3E}">
        <p14:creationId xmlns:p14="http://schemas.microsoft.com/office/powerpoint/2010/main" val="30445048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collage of a computer circuit&#10;&#10;AI-generated content may be incorrect.">
            <a:extLst>
              <a:ext uri="{FF2B5EF4-FFF2-40B4-BE49-F238E27FC236}">
                <a16:creationId xmlns:a16="http://schemas.microsoft.com/office/drawing/2014/main" id="{82947FB6-423B-2F89-584B-49C65FD12C8B}"/>
              </a:ext>
            </a:extLst>
          </p:cNvPr>
          <p:cNvPicPr>
            <a:picLocks noChangeAspect="1"/>
          </p:cNvPicPr>
          <p:nvPr/>
        </p:nvPicPr>
        <p:blipFill rotWithShape="1">
          <a:blip r:embed="rId2">
            <a:extLst>
              <a:ext uri="{28A0092B-C50C-407E-A947-70E740481C1C}">
                <a14:useLocalDpi xmlns:a14="http://schemas.microsoft.com/office/drawing/2010/main" val="0"/>
              </a:ext>
            </a:extLst>
          </a:blip>
          <a:srcRect l="1" t="45821" r="64535" b="35293"/>
          <a:stretch/>
        </p:blipFill>
        <p:spPr bwMode="auto">
          <a:xfrm>
            <a:off x="3242930" y="1901278"/>
            <a:ext cx="6184439" cy="3308675"/>
          </a:xfrm>
          <a:prstGeom prst="rect">
            <a:avLst/>
          </a:prstGeom>
          <a:ln>
            <a:no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97F9A524-08AB-5456-4E76-080171B0A986}"/>
              </a:ext>
            </a:extLst>
          </p:cNvPr>
          <p:cNvSpPr txBox="1"/>
          <p:nvPr/>
        </p:nvSpPr>
        <p:spPr>
          <a:xfrm>
            <a:off x="228600" y="335629"/>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Khối</a:t>
            </a:r>
            <a:r>
              <a:rPr lang="en-US" sz="2400" b="1" kern="1200" dirty="0">
                <a:latin typeface="+mj-lt"/>
                <a:ea typeface="+mj-ea"/>
                <a:cs typeface="+mj-cs"/>
              </a:rPr>
              <a:t> </a:t>
            </a:r>
            <a:r>
              <a:rPr lang="en-US" sz="2400" b="1" kern="1200" dirty="0" err="1">
                <a:latin typeface="+mj-lt"/>
                <a:ea typeface="+mj-ea"/>
                <a:cs typeface="+mj-cs"/>
              </a:rPr>
              <a:t>điều</a:t>
            </a:r>
            <a:r>
              <a:rPr lang="en-US" sz="2400" b="1" kern="1200" dirty="0">
                <a:latin typeface="+mj-lt"/>
                <a:ea typeface="+mj-ea"/>
                <a:cs typeface="+mj-cs"/>
              </a:rPr>
              <a:t> </a:t>
            </a:r>
            <a:r>
              <a:rPr lang="en-US" sz="2400" b="1" kern="1200" dirty="0" err="1">
                <a:latin typeface="+mj-lt"/>
                <a:ea typeface="+mj-ea"/>
                <a:cs typeface="+mj-cs"/>
              </a:rPr>
              <a:t>khiển</a:t>
            </a:r>
            <a:r>
              <a:rPr lang="en-US" sz="2400" b="1" kern="1200" dirty="0">
                <a:latin typeface="+mj-lt"/>
                <a:ea typeface="+mj-ea"/>
                <a:cs typeface="+mj-cs"/>
              </a:rPr>
              <a:t> </a:t>
            </a:r>
            <a:r>
              <a:rPr lang="en-US" sz="2400" b="1" kern="1200" dirty="0" err="1">
                <a:latin typeface="+mj-lt"/>
                <a:ea typeface="+mj-ea"/>
                <a:cs typeface="+mj-cs"/>
              </a:rPr>
              <a:t>tải</a:t>
            </a:r>
            <a:endParaRPr lang="en-US" sz="2400" b="1" kern="1200" dirty="0">
              <a:latin typeface="+mj-lt"/>
              <a:ea typeface="+mj-ea"/>
              <a:cs typeface="+mj-cs"/>
            </a:endParaRPr>
          </a:p>
        </p:txBody>
      </p:sp>
    </p:spTree>
    <p:extLst>
      <p:ext uri="{BB962C8B-B14F-4D97-AF65-F5344CB8AC3E}">
        <p14:creationId xmlns:p14="http://schemas.microsoft.com/office/powerpoint/2010/main" val="1079552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34236-C632-1760-6621-88D2D302495E}"/>
            </a:ext>
          </a:extLst>
        </p:cNvPr>
        <p:cNvGrpSpPr/>
        <p:nvPr/>
      </p:nvGrpSpPr>
      <p:grpSpPr>
        <a:xfrm>
          <a:off x="0" y="0"/>
          <a:ext cx="0" cy="0"/>
          <a:chOff x="0" y="0"/>
          <a:chExt cx="0" cy="0"/>
        </a:xfrm>
      </p:grpSpPr>
      <p:sp>
        <p:nvSpPr>
          <p:cNvPr id="16" name="Rectangle 15">
            <a:extLst>
              <a:ext uri="{FF2B5EF4-FFF2-40B4-BE49-F238E27FC236}">
                <a16:creationId xmlns:a16="http://schemas.microsoft.com/office/drawing/2014/main" id="{29CF4DCB-6E41-2BC5-989A-6F1AE5EC06D3}"/>
              </a:ext>
            </a:extLst>
          </p:cNvPr>
          <p:cNvSpPr/>
          <p:nvPr/>
        </p:nvSpPr>
        <p:spPr>
          <a:xfrm>
            <a:off x="-1915213" y="1098969"/>
            <a:ext cx="2498103" cy="4476702"/>
          </a:xfrm>
          <a:prstGeom prst="rect">
            <a:avLst/>
          </a:prstGeom>
          <a:solidFill>
            <a:srgbClr val="5AC5B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112361BE-EE0B-F99E-C235-B24773AFB437}"/>
              </a:ext>
            </a:extLst>
          </p:cNvPr>
          <p:cNvGrpSpPr/>
          <p:nvPr/>
        </p:nvGrpSpPr>
        <p:grpSpPr>
          <a:xfrm>
            <a:off x="1874982" y="1813581"/>
            <a:ext cx="8645235" cy="2646878"/>
            <a:chOff x="3920718" y="552180"/>
            <a:chExt cx="7496591" cy="2646878"/>
          </a:xfrm>
        </p:grpSpPr>
        <p:sp>
          <p:nvSpPr>
            <p:cNvPr id="21" name="TextBox 20">
              <a:extLst>
                <a:ext uri="{FF2B5EF4-FFF2-40B4-BE49-F238E27FC236}">
                  <a16:creationId xmlns:a16="http://schemas.microsoft.com/office/drawing/2014/main" id="{963B3713-FB6C-7268-3E93-450936F56263}"/>
                </a:ext>
              </a:extLst>
            </p:cNvPr>
            <p:cNvSpPr txBox="1"/>
            <p:nvPr/>
          </p:nvSpPr>
          <p:spPr>
            <a:xfrm>
              <a:off x="3920718" y="552180"/>
              <a:ext cx="999782" cy="2646878"/>
            </a:xfrm>
            <a:prstGeom prst="rect">
              <a:avLst/>
            </a:prstGeom>
            <a:noFill/>
          </p:spPr>
          <p:txBody>
            <a:bodyPr wrap="square" rtlCol="0">
              <a:spAutoFit/>
            </a:bodyPr>
            <a:lstStyle/>
            <a:p>
              <a:r>
                <a:rPr lang="en-US" sz="16600" u="sng" dirty="0">
                  <a:solidFill>
                    <a:srgbClr val="5AC5B3"/>
                  </a:solidFill>
                  <a:latin typeface="Arial Black" panose="020B0A04020102020204" pitchFamily="34" charset="0"/>
                </a:rPr>
                <a:t>1</a:t>
              </a:r>
            </a:p>
          </p:txBody>
        </p:sp>
        <p:sp>
          <p:nvSpPr>
            <p:cNvPr id="3" name="TextBox 2">
              <a:extLst>
                <a:ext uri="{FF2B5EF4-FFF2-40B4-BE49-F238E27FC236}">
                  <a16:creationId xmlns:a16="http://schemas.microsoft.com/office/drawing/2014/main" id="{18F6B42C-D033-E9F5-FCC1-9F3C3E387749}"/>
                </a:ext>
              </a:extLst>
            </p:cNvPr>
            <p:cNvSpPr txBox="1"/>
            <p:nvPr/>
          </p:nvSpPr>
          <p:spPr>
            <a:xfrm flipH="1">
              <a:off x="5200821" y="1414199"/>
              <a:ext cx="6216488" cy="1323439"/>
            </a:xfrm>
            <a:prstGeom prst="rect">
              <a:avLst/>
            </a:prstGeom>
            <a:noFill/>
          </p:spPr>
          <p:txBody>
            <a:bodyPr wrap="square" rtlCol="0">
              <a:spAutoFit/>
            </a:bodyPr>
            <a:lstStyle/>
            <a:p>
              <a:r>
                <a:rPr lang="en-US" sz="4000" b="1" dirty="0">
                  <a:solidFill>
                    <a:schemeClr val="bg2">
                      <a:lumMod val="10000"/>
                    </a:schemeClr>
                  </a:solidFill>
                </a:rPr>
                <a:t>TỔNG QUAN VỀ MÔ HÌNH </a:t>
              </a:r>
            </a:p>
            <a:p>
              <a:r>
                <a:rPr lang="en-US" sz="4000" b="1" dirty="0">
                  <a:solidFill>
                    <a:schemeClr val="bg2">
                      <a:lumMod val="10000"/>
                    </a:schemeClr>
                  </a:solidFill>
                </a:rPr>
                <a:t>HỆ THỐNG CÔNG TƠ ĐIỆN TỬ</a:t>
              </a:r>
            </a:p>
          </p:txBody>
        </p:sp>
      </p:grpSp>
    </p:spTree>
    <p:extLst>
      <p:ext uri="{BB962C8B-B14F-4D97-AF65-F5344CB8AC3E}">
        <p14:creationId xmlns:p14="http://schemas.microsoft.com/office/powerpoint/2010/main" val="4219246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2FE9C6A-8A7D-CD3A-E5A9-A29DB24D9D04}"/>
              </a:ext>
            </a:extLst>
          </p:cNvPr>
          <p:cNvSpPr txBox="1"/>
          <p:nvPr/>
        </p:nvSpPr>
        <p:spPr>
          <a:xfrm>
            <a:off x="349276" y="1066844"/>
            <a:ext cx="8595001" cy="1495281"/>
          </a:xfrm>
          <a:prstGeom prst="rect">
            <a:avLst/>
          </a:prstGeom>
          <a:noFill/>
        </p:spPr>
        <p:txBody>
          <a:bodyPr wrap="square">
            <a:spAutoFit/>
          </a:bodyPr>
          <a:lstStyle/>
          <a:p>
            <a:pPr>
              <a:lnSpc>
                <a:spcPct val="130000"/>
              </a:lnSpc>
              <a:buNone/>
            </a:pPr>
            <a:r>
              <a:rPr lang="en-US" b="1" dirty="0"/>
              <a:t>📈 </a:t>
            </a:r>
            <a:r>
              <a:rPr lang="vi-VN" b="1" dirty="0"/>
              <a:t>Xu hướng</a:t>
            </a:r>
            <a:endParaRPr lang="vi-VN" dirty="0"/>
          </a:p>
          <a:p>
            <a:pPr>
              <a:lnSpc>
                <a:spcPct val="130000"/>
              </a:lnSpc>
              <a:buFont typeface="Arial" panose="020B0604020202020204" pitchFamily="34" charset="0"/>
              <a:buChar char="•"/>
            </a:pPr>
            <a:r>
              <a:rPr lang="vi-VN" dirty="0"/>
              <a:t>Công tơ điện tử đang dần thay thế công tơ cơ nhờ độ chính xác cao, dễ tích hợp, hỗ trợ giám sát từ xa.</a:t>
            </a:r>
          </a:p>
          <a:p>
            <a:pPr>
              <a:lnSpc>
                <a:spcPct val="130000"/>
              </a:lnSpc>
              <a:buFont typeface="Arial" panose="020B0604020202020204" pitchFamily="34" charset="0"/>
              <a:buChar char="•"/>
            </a:pPr>
            <a:r>
              <a:rPr lang="vi-VN" dirty="0"/>
              <a:t>Là nền tảng cho lưới điện thông minh (Smart Grid) và quản lý điện năng hiệu quả.</a:t>
            </a:r>
          </a:p>
        </p:txBody>
      </p:sp>
      <p:sp>
        <p:nvSpPr>
          <p:cNvPr id="10" name="TextBox 9">
            <a:extLst>
              <a:ext uri="{FF2B5EF4-FFF2-40B4-BE49-F238E27FC236}">
                <a16:creationId xmlns:a16="http://schemas.microsoft.com/office/drawing/2014/main" id="{6E296259-82BD-5593-A192-F79C3617A3CA}"/>
              </a:ext>
            </a:extLst>
          </p:cNvPr>
          <p:cNvSpPr txBox="1"/>
          <p:nvPr/>
        </p:nvSpPr>
        <p:spPr>
          <a:xfrm>
            <a:off x="349276" y="381299"/>
            <a:ext cx="6094476" cy="369332"/>
          </a:xfrm>
          <a:prstGeom prst="rect">
            <a:avLst/>
          </a:prstGeom>
          <a:noFill/>
        </p:spPr>
        <p:txBody>
          <a:bodyPr wrap="square">
            <a:spAutoFit/>
          </a:bodyPr>
          <a:lstStyle/>
          <a:p>
            <a:r>
              <a:rPr lang="vi-VN" b="1" dirty="0"/>
              <a:t>Tổng quan đề tài: Xu hướng – Vai trò – Mục tiêu</a:t>
            </a:r>
            <a:endParaRPr lang="en-US" b="1" dirty="0"/>
          </a:p>
        </p:txBody>
      </p:sp>
      <p:sp>
        <p:nvSpPr>
          <p:cNvPr id="3" name="TextBox 2">
            <a:extLst>
              <a:ext uri="{FF2B5EF4-FFF2-40B4-BE49-F238E27FC236}">
                <a16:creationId xmlns:a16="http://schemas.microsoft.com/office/drawing/2014/main" id="{3B2CB297-7858-7AB4-E2CF-69F035EAD6A2}"/>
              </a:ext>
            </a:extLst>
          </p:cNvPr>
          <p:cNvSpPr txBox="1"/>
          <p:nvPr/>
        </p:nvSpPr>
        <p:spPr>
          <a:xfrm>
            <a:off x="349276" y="2780377"/>
            <a:ext cx="8007860" cy="1495281"/>
          </a:xfrm>
          <a:prstGeom prst="rect">
            <a:avLst/>
          </a:prstGeom>
          <a:noFill/>
        </p:spPr>
        <p:txBody>
          <a:bodyPr wrap="square">
            <a:spAutoFit/>
          </a:bodyPr>
          <a:lstStyle/>
          <a:p>
            <a:pPr>
              <a:lnSpc>
                <a:spcPct val="130000"/>
              </a:lnSpc>
              <a:buNone/>
            </a:pPr>
            <a:r>
              <a:rPr lang="en-US" b="1" dirty="0"/>
              <a:t>🔧 </a:t>
            </a:r>
            <a:r>
              <a:rPr lang="vi-VN" b="1" dirty="0"/>
              <a:t>Vai trò</a:t>
            </a:r>
            <a:endParaRPr lang="vi-VN" dirty="0"/>
          </a:p>
          <a:p>
            <a:pPr>
              <a:lnSpc>
                <a:spcPct val="130000"/>
              </a:lnSpc>
              <a:buFont typeface="Arial" panose="020B0604020202020204" pitchFamily="34" charset="0"/>
              <a:buChar char="•"/>
            </a:pPr>
            <a:r>
              <a:rPr lang="vi-VN" dirty="0"/>
              <a:t>Đo lường chính xác các thông số điện (U, I, P, Q, S, Wh).</a:t>
            </a:r>
          </a:p>
          <a:p>
            <a:pPr>
              <a:lnSpc>
                <a:spcPct val="130000"/>
              </a:lnSpc>
              <a:buFont typeface="Arial" panose="020B0604020202020204" pitchFamily="34" charset="0"/>
              <a:buChar char="•"/>
            </a:pPr>
            <a:r>
              <a:rPr lang="vi-VN" dirty="0"/>
              <a:t>Cung cấp dữ liệu thời gian thực cho người dùng và nhà quản lý.</a:t>
            </a:r>
          </a:p>
          <a:p>
            <a:pPr>
              <a:lnSpc>
                <a:spcPct val="130000"/>
              </a:lnSpc>
              <a:buFont typeface="Arial" panose="020B0604020202020204" pitchFamily="34" charset="0"/>
              <a:buChar char="•"/>
            </a:pPr>
            <a:r>
              <a:rPr lang="vi-VN" dirty="0"/>
              <a:t>Hỗ trợ tối ưu hóa sử dụng điện và cảnh báo sự cố.</a:t>
            </a:r>
          </a:p>
        </p:txBody>
      </p:sp>
      <p:sp>
        <p:nvSpPr>
          <p:cNvPr id="5" name="TextBox 4">
            <a:extLst>
              <a:ext uri="{FF2B5EF4-FFF2-40B4-BE49-F238E27FC236}">
                <a16:creationId xmlns:a16="http://schemas.microsoft.com/office/drawing/2014/main" id="{FD3FE14E-2C00-094A-32C6-224814D04EFF}"/>
              </a:ext>
            </a:extLst>
          </p:cNvPr>
          <p:cNvSpPr txBox="1"/>
          <p:nvPr/>
        </p:nvSpPr>
        <p:spPr>
          <a:xfrm>
            <a:off x="349276" y="4493910"/>
            <a:ext cx="8308827" cy="1504130"/>
          </a:xfrm>
          <a:prstGeom prst="rect">
            <a:avLst/>
          </a:prstGeom>
          <a:noFill/>
        </p:spPr>
        <p:txBody>
          <a:bodyPr wrap="square">
            <a:spAutoFit/>
          </a:bodyPr>
          <a:lstStyle/>
          <a:p>
            <a:pPr>
              <a:lnSpc>
                <a:spcPct val="130000"/>
              </a:lnSpc>
              <a:buNone/>
            </a:pPr>
            <a:r>
              <a:rPr lang="en-US" b="1" dirty="0"/>
              <a:t>🎯 </a:t>
            </a:r>
            <a:r>
              <a:rPr lang="vi-VN" b="1" dirty="0"/>
              <a:t>Mục tiêu đề tài</a:t>
            </a:r>
            <a:endParaRPr lang="vi-VN" dirty="0"/>
          </a:p>
          <a:p>
            <a:pPr>
              <a:lnSpc>
                <a:spcPct val="130000"/>
              </a:lnSpc>
              <a:buFont typeface="Arial" panose="020B0604020202020204" pitchFamily="34" charset="0"/>
              <a:buChar char="•"/>
            </a:pPr>
            <a:r>
              <a:rPr lang="vi-VN" dirty="0"/>
              <a:t>Thiết kế hệ thống công tơ điện tử một pha sử dụng STM32 + ADE7753.</a:t>
            </a:r>
          </a:p>
          <a:p>
            <a:pPr>
              <a:lnSpc>
                <a:spcPct val="130000"/>
              </a:lnSpc>
              <a:buFont typeface="Arial" panose="020B0604020202020204" pitchFamily="34" charset="0"/>
              <a:buChar char="•"/>
            </a:pPr>
            <a:r>
              <a:rPr lang="vi-VN" dirty="0"/>
              <a:t>Giao tiếp dữ liệu qua RS485, giám sát bằng WinForm và app Android.</a:t>
            </a:r>
          </a:p>
          <a:p>
            <a:pPr>
              <a:lnSpc>
                <a:spcPct val="130000"/>
              </a:lnSpc>
              <a:buFont typeface="Arial" panose="020B0604020202020204" pitchFamily="34" charset="0"/>
              <a:buChar char="•"/>
            </a:pPr>
            <a:r>
              <a:rPr lang="vi-VN" dirty="0"/>
              <a:t>Hệ thống giá rẻ, dễ triển khai, phù hợp hộ gia đình và doanh nghiệp nhỏ.</a:t>
            </a:r>
            <a:endParaRPr lang="en-US" dirty="0"/>
          </a:p>
        </p:txBody>
      </p:sp>
    </p:spTree>
    <p:extLst>
      <p:ext uri="{BB962C8B-B14F-4D97-AF65-F5344CB8AC3E}">
        <p14:creationId xmlns:p14="http://schemas.microsoft.com/office/powerpoint/2010/main" val="357016844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EA1FA41-A82C-9111-8585-BFA493628E82}"/>
              </a:ext>
            </a:extLst>
          </p:cNvPr>
          <p:cNvSpPr txBox="1"/>
          <p:nvPr/>
        </p:nvSpPr>
        <p:spPr>
          <a:xfrm>
            <a:off x="75537" y="282382"/>
            <a:ext cx="6094476" cy="461665"/>
          </a:xfrm>
          <a:prstGeom prst="rect">
            <a:avLst/>
          </a:prstGeom>
          <a:noFill/>
        </p:spPr>
        <p:txBody>
          <a:bodyPr wrap="square">
            <a:spAutoFit/>
          </a:bodyPr>
          <a:lstStyle/>
          <a:p>
            <a:r>
              <a:rPr lang="vi-VN" sz="2400" b="1" dirty="0"/>
              <a:t>Phương pháp đo dòng điện và điện áp</a:t>
            </a:r>
            <a:endParaRPr lang="en-US" sz="2400" b="1" dirty="0"/>
          </a:p>
        </p:txBody>
      </p:sp>
      <p:sp>
        <p:nvSpPr>
          <p:cNvPr id="7" name="TextBox 6">
            <a:extLst>
              <a:ext uri="{FF2B5EF4-FFF2-40B4-BE49-F238E27FC236}">
                <a16:creationId xmlns:a16="http://schemas.microsoft.com/office/drawing/2014/main" id="{701BC6BA-DBED-2087-DB38-FB96553BF198}"/>
              </a:ext>
            </a:extLst>
          </p:cNvPr>
          <p:cNvSpPr txBox="1"/>
          <p:nvPr/>
        </p:nvSpPr>
        <p:spPr>
          <a:xfrm>
            <a:off x="395478" y="1110639"/>
            <a:ext cx="5167924" cy="2862322"/>
          </a:xfrm>
          <a:prstGeom prst="rect">
            <a:avLst/>
          </a:prstGeom>
          <a:noFill/>
        </p:spPr>
        <p:txBody>
          <a:bodyPr wrap="square">
            <a:spAutoFit/>
          </a:bodyPr>
          <a:lstStyle/>
          <a:p>
            <a:pPr>
              <a:buNone/>
            </a:pPr>
            <a:r>
              <a:rPr lang="vi-VN" b="1" dirty="0"/>
              <a:t>Đo dòng điện</a:t>
            </a:r>
            <a:endParaRPr lang="vi-VN" dirty="0"/>
          </a:p>
          <a:p>
            <a:pPr>
              <a:buFont typeface="Arial" panose="020B0604020202020204" pitchFamily="34" charset="0"/>
              <a:buChar char="•"/>
            </a:pPr>
            <a:r>
              <a:rPr lang="vi-VN" b="1" dirty="0"/>
              <a:t>Biến dòng (CT – Current Transformer):</a:t>
            </a:r>
            <a:endParaRPr lang="vi-VN" dirty="0"/>
          </a:p>
          <a:p>
            <a:pPr marL="742950" lvl="1" indent="-285750">
              <a:buFont typeface="Arial" panose="020B0604020202020204" pitchFamily="34" charset="0"/>
              <a:buChar char="•"/>
            </a:pPr>
            <a:r>
              <a:rPr lang="vi-VN" dirty="0"/>
              <a:t>Dùng cho dòng điện lớn.</a:t>
            </a:r>
          </a:p>
          <a:p>
            <a:pPr marL="742950" lvl="1" indent="-285750">
              <a:buFont typeface="Arial" panose="020B0604020202020204" pitchFamily="34" charset="0"/>
              <a:buChar char="•"/>
            </a:pPr>
            <a:r>
              <a:rPr lang="vi-VN" dirty="0"/>
              <a:t>An toàn vì cách ly tốt, nhưng sai số có thể cao nếu không hiệu chuẩn kỹ.</a:t>
            </a:r>
          </a:p>
          <a:p>
            <a:pPr>
              <a:buFont typeface="Arial" panose="020B0604020202020204" pitchFamily="34" charset="0"/>
              <a:buChar char="•"/>
            </a:pPr>
            <a:r>
              <a:rPr lang="vi-VN" b="1" dirty="0"/>
              <a:t>Shunt (Điện trở mẫu):</a:t>
            </a:r>
            <a:endParaRPr lang="vi-VN" dirty="0"/>
          </a:p>
          <a:p>
            <a:pPr marL="742950" lvl="1" indent="-285750">
              <a:buFont typeface="Arial" panose="020B0604020202020204" pitchFamily="34" charset="0"/>
              <a:buChar char="•"/>
            </a:pPr>
            <a:r>
              <a:rPr lang="vi-VN" dirty="0"/>
              <a:t>Phổ biến trong công tơ điện tử dân dụng.</a:t>
            </a:r>
          </a:p>
          <a:p>
            <a:pPr marL="742950" lvl="1" indent="-285750">
              <a:buFont typeface="Arial" panose="020B0604020202020204" pitchFamily="34" charset="0"/>
              <a:buChar char="•"/>
            </a:pPr>
            <a:r>
              <a:rPr lang="vi-VN" dirty="0"/>
              <a:t>Đo sụt áp trên điện trở nhỏ để tính dòng → cho độ chính xác cao.</a:t>
            </a:r>
          </a:p>
          <a:p>
            <a:pPr>
              <a:buNone/>
            </a:pPr>
            <a:endParaRPr lang="vi-VN" dirty="0"/>
          </a:p>
        </p:txBody>
      </p:sp>
      <p:sp>
        <p:nvSpPr>
          <p:cNvPr id="4" name="TextBox 3">
            <a:extLst>
              <a:ext uri="{FF2B5EF4-FFF2-40B4-BE49-F238E27FC236}">
                <a16:creationId xmlns:a16="http://schemas.microsoft.com/office/drawing/2014/main" id="{ADEA23E8-D9EC-0377-D8AE-F857CC863574}"/>
              </a:ext>
            </a:extLst>
          </p:cNvPr>
          <p:cNvSpPr txBox="1"/>
          <p:nvPr/>
        </p:nvSpPr>
        <p:spPr>
          <a:xfrm>
            <a:off x="285750" y="3883857"/>
            <a:ext cx="5277652" cy="2308324"/>
          </a:xfrm>
          <a:prstGeom prst="rect">
            <a:avLst/>
          </a:prstGeom>
          <a:noFill/>
        </p:spPr>
        <p:txBody>
          <a:bodyPr wrap="square">
            <a:spAutoFit/>
          </a:bodyPr>
          <a:lstStyle/>
          <a:p>
            <a:pPr>
              <a:buNone/>
            </a:pPr>
            <a:r>
              <a:rPr lang="vi-VN" b="1" dirty="0"/>
              <a:t>Đo điện áp</a:t>
            </a:r>
            <a:endParaRPr lang="vi-VN" dirty="0"/>
          </a:p>
          <a:p>
            <a:pPr>
              <a:buFont typeface="Arial" panose="020B0604020202020204" pitchFamily="34" charset="0"/>
              <a:buChar char="•"/>
            </a:pPr>
            <a:r>
              <a:rPr lang="vi-VN" b="1" dirty="0"/>
              <a:t>Mạch chia áp (Voltage Divider):</a:t>
            </a:r>
            <a:endParaRPr lang="vi-VN" dirty="0"/>
          </a:p>
          <a:p>
            <a:pPr marL="742950" lvl="1" indent="-285750">
              <a:buFont typeface="Arial" panose="020B0604020202020204" pitchFamily="34" charset="0"/>
              <a:buChar char="•"/>
            </a:pPr>
            <a:r>
              <a:rPr lang="vi-VN" dirty="0"/>
              <a:t>Dùng điện trở và tụ để giảm điện áp đưa về mức an toàn cho IC đo.</a:t>
            </a:r>
          </a:p>
          <a:p>
            <a:pPr marL="742950" lvl="1" indent="-285750">
              <a:buFont typeface="Arial" panose="020B0604020202020204" pitchFamily="34" charset="0"/>
              <a:buChar char="•"/>
            </a:pPr>
            <a:r>
              <a:rPr lang="vi-VN" dirty="0"/>
              <a:t>Dễ thiết kế, giá thành thấp.</a:t>
            </a:r>
          </a:p>
          <a:p>
            <a:pPr>
              <a:buFont typeface="Arial" panose="020B0604020202020204" pitchFamily="34" charset="0"/>
              <a:buChar char="•"/>
            </a:pPr>
            <a:r>
              <a:rPr lang="vi-VN" b="1" dirty="0"/>
              <a:t>Biến áp đo (PT – Potential Transformer):</a:t>
            </a:r>
            <a:endParaRPr lang="vi-VN" dirty="0"/>
          </a:p>
          <a:p>
            <a:pPr marL="742950" lvl="1" indent="-285750">
              <a:buFont typeface="Arial" panose="020B0604020202020204" pitchFamily="34" charset="0"/>
              <a:buChar char="•"/>
            </a:pPr>
            <a:r>
              <a:rPr lang="vi-VN" dirty="0"/>
              <a:t>Dùng trong hệ thống điện áp cao.</a:t>
            </a:r>
          </a:p>
          <a:p>
            <a:pPr marL="742950" lvl="1" indent="-285750">
              <a:buFont typeface="Arial" panose="020B0604020202020204" pitchFamily="34" charset="0"/>
              <a:buChar char="•"/>
            </a:pPr>
            <a:r>
              <a:rPr lang="vi-VN" dirty="0"/>
              <a:t>Cách ly tốt, nhưng đắt và cồng kềnh hơn.</a:t>
            </a:r>
            <a:endParaRPr lang="en-US" dirty="0"/>
          </a:p>
        </p:txBody>
      </p:sp>
      <p:pic>
        <p:nvPicPr>
          <p:cNvPr id="1026" name="Picture 2" descr="Sơ đồ mạch điện cho thấy nguồn điện áp, điện trở phân lưu có giá trị đã biết và tải. Dòng điện được đo bằng cách quan sát điện áp rơi trên điện trở và tính toán I=V/R.">
            <a:extLst>
              <a:ext uri="{FF2B5EF4-FFF2-40B4-BE49-F238E27FC236}">
                <a16:creationId xmlns:a16="http://schemas.microsoft.com/office/drawing/2014/main" id="{F4565F9A-E100-645D-9F0E-5A7102A670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9332" y="575239"/>
            <a:ext cx="5566531" cy="26719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Đo lường công suất">
            <a:extLst>
              <a:ext uri="{FF2B5EF4-FFF2-40B4-BE49-F238E27FC236}">
                <a16:creationId xmlns:a16="http://schemas.microsoft.com/office/drawing/2014/main" id="{9745ECC1-FAE1-F957-0F44-6AE71DC0FA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013" y="1171007"/>
            <a:ext cx="2284874" cy="22579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ầu phân áp điện trở và cách tính">
            <a:extLst>
              <a:ext uri="{FF2B5EF4-FFF2-40B4-BE49-F238E27FC236}">
                <a16:creationId xmlns:a16="http://schemas.microsoft.com/office/drawing/2014/main" id="{A781DA29-4642-7391-6F61-EAB72A252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6137" y="4086792"/>
            <a:ext cx="1952625" cy="24346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ông thức máy biến áp, cấu tạo và nguyên lý hoạt động">
            <a:extLst>
              <a:ext uri="{FF2B5EF4-FFF2-40B4-BE49-F238E27FC236}">
                <a16:creationId xmlns:a16="http://schemas.microsoft.com/office/drawing/2014/main" id="{B143F751-ED6D-1AB7-89A9-248CB89B73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06166" y="4086792"/>
            <a:ext cx="3200084" cy="1902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5072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1D5C2A-18BF-AB2D-CD13-F7D2F6C4E5CA}"/>
              </a:ext>
            </a:extLst>
          </p:cNvPr>
          <p:cNvSpPr txBox="1"/>
          <p:nvPr/>
        </p:nvSpPr>
        <p:spPr>
          <a:xfrm>
            <a:off x="228600" y="335629"/>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a:latin typeface="+mj-lt"/>
                <a:ea typeface="+mj-ea"/>
                <a:cs typeface="+mj-cs"/>
              </a:rPr>
              <a:t>Phương </a:t>
            </a:r>
            <a:r>
              <a:rPr lang="en-US" sz="2400" b="1" kern="1200" dirty="0" err="1">
                <a:latin typeface="+mj-lt"/>
                <a:ea typeface="+mj-ea"/>
                <a:cs typeface="+mj-cs"/>
              </a:rPr>
              <a:t>pháp</a:t>
            </a:r>
            <a:r>
              <a:rPr lang="en-US" sz="2400" b="1" kern="1200" dirty="0">
                <a:latin typeface="+mj-lt"/>
                <a:ea typeface="+mj-ea"/>
                <a:cs typeface="+mj-cs"/>
              </a:rPr>
              <a:t> </a:t>
            </a:r>
            <a:r>
              <a:rPr lang="en-US" sz="2400" b="1" kern="1200" dirty="0" err="1">
                <a:latin typeface="+mj-lt"/>
                <a:ea typeface="+mj-ea"/>
                <a:cs typeface="+mj-cs"/>
              </a:rPr>
              <a:t>đo</a:t>
            </a:r>
            <a:r>
              <a:rPr lang="en-US" sz="2400" b="1" kern="1200" dirty="0">
                <a:latin typeface="+mj-lt"/>
                <a:ea typeface="+mj-ea"/>
                <a:cs typeface="+mj-cs"/>
              </a:rPr>
              <a:t> </a:t>
            </a:r>
            <a:r>
              <a:rPr lang="en-US" sz="2400" b="1" kern="1200" dirty="0" err="1">
                <a:latin typeface="+mj-lt"/>
                <a:ea typeface="+mj-ea"/>
                <a:cs typeface="+mj-cs"/>
              </a:rPr>
              <a:t>công</a:t>
            </a:r>
            <a:r>
              <a:rPr lang="en-US" sz="2400" b="1" kern="1200" dirty="0">
                <a:latin typeface="+mj-lt"/>
                <a:ea typeface="+mj-ea"/>
                <a:cs typeface="+mj-cs"/>
              </a:rPr>
              <a:t> </a:t>
            </a:r>
            <a:r>
              <a:rPr lang="en-US" sz="2400" b="1" kern="1200" dirty="0" err="1">
                <a:latin typeface="+mj-lt"/>
                <a:ea typeface="+mj-ea"/>
                <a:cs typeface="+mj-cs"/>
              </a:rPr>
              <a:t>suất</a:t>
            </a:r>
            <a:r>
              <a:rPr lang="en-US" sz="2400" b="1" kern="1200" dirty="0">
                <a:latin typeface="+mj-lt"/>
                <a:ea typeface="+mj-ea"/>
                <a:cs typeface="+mj-cs"/>
              </a:rPr>
              <a:t> </a:t>
            </a:r>
            <a:r>
              <a:rPr lang="en-US" sz="2400" b="1" kern="1200" dirty="0" err="1">
                <a:latin typeface="+mj-lt"/>
                <a:ea typeface="+mj-ea"/>
                <a:cs typeface="+mj-cs"/>
              </a:rPr>
              <a:t>và</a:t>
            </a:r>
            <a:r>
              <a:rPr lang="en-US" sz="2400" b="1" kern="1200" dirty="0">
                <a:latin typeface="+mj-lt"/>
                <a:ea typeface="+mj-ea"/>
                <a:cs typeface="+mj-cs"/>
              </a:rPr>
              <a:t> </a:t>
            </a:r>
            <a:r>
              <a:rPr lang="en-US" sz="2400" b="1" kern="1200" dirty="0" err="1">
                <a:latin typeface="+mj-lt"/>
                <a:ea typeface="+mj-ea"/>
                <a:cs typeface="+mj-cs"/>
              </a:rPr>
              <a:t>điện</a:t>
            </a:r>
            <a:r>
              <a:rPr lang="en-US" sz="2400" b="1" kern="1200" dirty="0">
                <a:latin typeface="+mj-lt"/>
                <a:ea typeface="+mj-ea"/>
                <a:cs typeface="+mj-cs"/>
              </a:rPr>
              <a:t> </a:t>
            </a:r>
            <a:r>
              <a:rPr lang="en-US" sz="2400" b="1" kern="1200" dirty="0" err="1">
                <a:latin typeface="+mj-lt"/>
                <a:ea typeface="+mj-ea"/>
                <a:cs typeface="+mj-cs"/>
              </a:rPr>
              <a:t>năng</a:t>
            </a:r>
            <a:endParaRPr lang="en-US" sz="2400" b="1" kern="1200" dirty="0">
              <a:latin typeface="+mj-lt"/>
              <a:ea typeface="+mj-ea"/>
              <a:cs typeface="+mj-cs"/>
            </a:endParaRPr>
          </a:p>
        </p:txBody>
      </p:sp>
      <p:pic>
        <p:nvPicPr>
          <p:cNvPr id="2050" name="Picture 2">
            <a:extLst>
              <a:ext uri="{FF2B5EF4-FFF2-40B4-BE49-F238E27FC236}">
                <a16:creationId xmlns:a16="http://schemas.microsoft.com/office/drawing/2014/main" id="{88332F3E-F391-BA60-6F15-826501287AC9}"/>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653" b="99174" l="1200" r="95600">
                        <a14:foregroundMark x1="13200" y1="21901" x2="30800" y2="33884"/>
                        <a14:foregroundMark x1="30800" y1="33884" x2="58000" y2="91322"/>
                        <a14:foregroundMark x1="58000" y1="91322" x2="70000" y2="68595"/>
                        <a14:foregroundMark x1="70000" y1="68595" x2="10400" y2="78926"/>
                        <a14:foregroundMark x1="10400" y1="78926" x2="8800" y2="80165"/>
                        <a14:foregroundMark x1="11200" y1="1653" x2="66400" y2="47934"/>
                        <a14:foregroundMark x1="66400" y1="47934" x2="87200" y2="51653"/>
                        <a14:foregroundMark x1="87200" y1="51653" x2="84000" y2="54132"/>
                        <a14:foregroundMark x1="86400" y1="49174" x2="74800" y2="81405"/>
                        <a14:foregroundMark x1="91200" y1="53306" x2="84000" y2="59504"/>
                        <a14:foregroundMark x1="77600" y1="84298" x2="58800" y2="95041"/>
                        <a14:foregroundMark x1="58000" y1="76860" x2="44800" y2="87190"/>
                        <a14:foregroundMark x1="21600" y1="70248" x2="20000" y2="90909"/>
                        <a14:foregroundMark x1="22800" y1="95041" x2="53600" y2="93388"/>
                        <a14:foregroundMark x1="53600" y1="93388" x2="54400" y2="93388"/>
                        <a14:foregroundMark x1="1200" y1="4545" x2="42800" y2="47521"/>
                        <a14:foregroundMark x1="42800" y1="47521" x2="42800" y2="47934"/>
                        <a14:foregroundMark x1="7600" y1="16942" x2="64000" y2="69421"/>
                        <a14:foregroundMark x1="64000" y1="69421" x2="68800" y2="71488"/>
                        <a14:foregroundMark x1="4400" y1="32231" x2="54800" y2="69421"/>
                        <a14:foregroundMark x1="54800" y1="69421" x2="54400" y2="69421"/>
                        <a14:foregroundMark x1="60800" y1="30992" x2="30000" y2="37603"/>
                        <a14:foregroundMark x1="55200" y1="24380" x2="40800" y2="55372"/>
                        <a14:foregroundMark x1="40800" y1="55372" x2="40800" y2="55372"/>
                        <a14:foregroundMark x1="2000" y1="99174" x2="65600" y2="88017"/>
                        <a14:foregroundMark x1="95600" y1="49587" x2="85600" y2="70661"/>
                        <a14:foregroundMark x1="85600" y1="70661" x2="85200" y2="70661"/>
                        <a14:backgroundMark x1="74400" y1="97521" x2="92000" y2="96694"/>
                        <a14:backgroundMark x1="92000" y1="96694" x2="99200" y2="97521"/>
                        <a14:backgroundMark x1="78400" y1="96281" x2="92800" y2="95868"/>
                        <a14:backgroundMark x1="92800" y1="95868" x2="98800" y2="95868"/>
                        <a14:backgroundMark x1="98000" y1="97107" x2="78400" y2="96694"/>
                        <a14:backgroundMark x1="78400" y1="96694" x2="77200" y2="96281"/>
                        <a14:backgroundMark x1="77600" y1="96281" x2="96400" y2="94628"/>
                      </a14:backgroundRemoval>
                    </a14:imgEffect>
                  </a14:imgLayer>
                </a14:imgProps>
              </a:ext>
              <a:ext uri="{28A0092B-C50C-407E-A947-70E740481C1C}">
                <a14:useLocalDpi xmlns:a14="http://schemas.microsoft.com/office/drawing/2010/main" val="0"/>
              </a:ext>
            </a:extLst>
          </a:blip>
          <a:stretch>
            <a:fillRect/>
          </a:stretch>
        </p:blipFill>
        <p:spPr bwMode="auto">
          <a:xfrm>
            <a:off x="991217" y="1506311"/>
            <a:ext cx="4495183" cy="4351338"/>
          </a:xfrm>
          <a:prstGeom prst="rect">
            <a:avLst/>
          </a:prstGeom>
          <a:solidFill>
            <a:srgbClr val="FFFFFF"/>
          </a:solidFill>
        </p:spPr>
      </p:pic>
      <p:sp>
        <p:nvSpPr>
          <p:cNvPr id="5" name="TextBox 4">
            <a:extLst>
              <a:ext uri="{FF2B5EF4-FFF2-40B4-BE49-F238E27FC236}">
                <a16:creationId xmlns:a16="http://schemas.microsoft.com/office/drawing/2014/main" id="{A6C4CA28-4B96-1C45-150A-338715BAF944}"/>
              </a:ext>
            </a:extLst>
          </p:cNvPr>
          <p:cNvSpPr txBox="1"/>
          <p:nvPr/>
        </p:nvSpPr>
        <p:spPr>
          <a:xfrm>
            <a:off x="6230255" y="1080180"/>
            <a:ext cx="5439229" cy="5203599"/>
          </a:xfrm>
          <a:prstGeom prst="rect">
            <a:avLst/>
          </a:prstGeom>
        </p:spPr>
        <p:txBody>
          <a:bodyPr vert="horz" lIns="91440" tIns="45720" rIns="91440" bIns="45720" rtlCol="0">
            <a:noAutofit/>
          </a:bodyPr>
          <a:lstStyle/>
          <a:p>
            <a:pPr marL="228600" indent="-228600">
              <a:lnSpc>
                <a:spcPct val="120000"/>
              </a:lnSpc>
              <a:spcBef>
                <a:spcPts val="1000"/>
              </a:spcBef>
              <a:buFont typeface="Arial" panose="020B0604020202020204" pitchFamily="34" charset="0"/>
              <a:buChar char="•"/>
            </a:pPr>
            <a:r>
              <a:rPr lang="en-US" sz="2000" b="1" dirty="0"/>
              <a:t>⚙️ </a:t>
            </a:r>
            <a:r>
              <a:rPr lang="en-US" sz="2000" b="1" dirty="0" err="1"/>
              <a:t>Tính</a:t>
            </a:r>
            <a:r>
              <a:rPr lang="en-US" sz="2000" b="1" dirty="0"/>
              <a:t> </a:t>
            </a:r>
            <a:r>
              <a:rPr lang="en-US" sz="2000" b="1" dirty="0" err="1"/>
              <a:t>công</a:t>
            </a:r>
            <a:r>
              <a:rPr lang="en-US" sz="2000" b="1" dirty="0"/>
              <a:t> </a:t>
            </a:r>
            <a:r>
              <a:rPr lang="en-US" sz="2000" b="1" dirty="0" err="1"/>
              <a:t>suất</a:t>
            </a:r>
            <a:endParaRPr lang="en-US" sz="2000" dirty="0"/>
          </a:p>
          <a:p>
            <a:pPr marL="342900" lvl="1" indent="-342900">
              <a:lnSpc>
                <a:spcPct val="120000"/>
              </a:lnSpc>
              <a:spcBef>
                <a:spcPts val="600"/>
              </a:spcBef>
              <a:buFont typeface="Aptos" panose="020B0004020202020204" pitchFamily="34" charset="0"/>
              <a:buChar char="─"/>
            </a:pPr>
            <a:r>
              <a:rPr lang="en-US" sz="2000" b="1" dirty="0"/>
              <a:t>P (</a:t>
            </a:r>
            <a:r>
              <a:rPr lang="en-US" sz="2000" b="1" dirty="0" err="1"/>
              <a:t>công</a:t>
            </a:r>
            <a:r>
              <a:rPr lang="en-US" sz="2000" b="1" dirty="0"/>
              <a:t> </a:t>
            </a:r>
            <a:r>
              <a:rPr lang="en-US" sz="2000" b="1" dirty="0" err="1"/>
              <a:t>suất</a:t>
            </a:r>
            <a:r>
              <a:rPr lang="en-US" sz="2000" b="1" dirty="0"/>
              <a:t> </a:t>
            </a:r>
            <a:r>
              <a:rPr lang="en-US" sz="2000" b="1" dirty="0" err="1"/>
              <a:t>tác</a:t>
            </a:r>
            <a:r>
              <a:rPr lang="en-US" sz="2000" b="1" dirty="0"/>
              <a:t> </a:t>
            </a:r>
            <a:r>
              <a:rPr lang="en-US" sz="2000" b="1" dirty="0" err="1"/>
              <a:t>dụng</a:t>
            </a:r>
            <a:r>
              <a:rPr lang="en-US" sz="2000" b="1" dirty="0"/>
              <a:t>):</a:t>
            </a:r>
            <a:r>
              <a:rPr lang="en-US" sz="2000" dirty="0"/>
              <a:t> </a:t>
            </a:r>
            <a:r>
              <a:rPr lang="en-US" sz="2000" dirty="0" err="1"/>
              <a:t>phần</a:t>
            </a:r>
            <a:r>
              <a:rPr lang="en-US" sz="2000" dirty="0"/>
              <a:t> </a:t>
            </a:r>
            <a:r>
              <a:rPr lang="en-US" sz="2000" dirty="0" err="1"/>
              <a:t>năng</a:t>
            </a:r>
            <a:r>
              <a:rPr lang="en-US" sz="2000" dirty="0"/>
              <a:t> </a:t>
            </a:r>
            <a:r>
              <a:rPr lang="en-US" sz="2000" dirty="0" err="1"/>
              <a:t>lượng</a:t>
            </a:r>
            <a:r>
              <a:rPr lang="en-US" sz="2000" dirty="0"/>
              <a:t> </a:t>
            </a:r>
            <a:r>
              <a:rPr lang="en-US" sz="2000" dirty="0" err="1"/>
              <a:t>thực</a:t>
            </a:r>
            <a:r>
              <a:rPr lang="en-US" sz="2000" dirty="0"/>
              <a:t> </a:t>
            </a:r>
            <a:r>
              <a:rPr lang="en-US" sz="2000" dirty="0" err="1"/>
              <a:t>sự</a:t>
            </a:r>
            <a:r>
              <a:rPr lang="en-US" sz="2000" dirty="0"/>
              <a:t> </a:t>
            </a:r>
            <a:r>
              <a:rPr lang="en-US" sz="2000" dirty="0" err="1"/>
              <a:t>tiêu</a:t>
            </a:r>
            <a:r>
              <a:rPr lang="en-US" sz="2000" dirty="0"/>
              <a:t> </a:t>
            </a:r>
            <a:r>
              <a:rPr lang="en-US" sz="2000" dirty="0" err="1"/>
              <a:t>thụ</a:t>
            </a:r>
            <a:r>
              <a:rPr lang="en-US" sz="2000" dirty="0"/>
              <a:t>.</a:t>
            </a:r>
          </a:p>
          <a:p>
            <a:pPr marL="342900" lvl="1" indent="-342900">
              <a:lnSpc>
                <a:spcPct val="120000"/>
              </a:lnSpc>
              <a:spcBef>
                <a:spcPts val="600"/>
              </a:spcBef>
              <a:buFont typeface="Aptos" panose="020B0004020202020204" pitchFamily="34" charset="0"/>
              <a:buChar char="─"/>
            </a:pPr>
            <a:r>
              <a:rPr lang="en-US" sz="2000" b="1" dirty="0"/>
              <a:t>Q (</a:t>
            </a:r>
            <a:r>
              <a:rPr lang="en-US" sz="2000" b="1" dirty="0" err="1"/>
              <a:t>công</a:t>
            </a:r>
            <a:r>
              <a:rPr lang="en-US" sz="2000" b="1" dirty="0"/>
              <a:t> </a:t>
            </a:r>
            <a:r>
              <a:rPr lang="en-US" sz="2000" b="1" dirty="0" err="1"/>
              <a:t>suất</a:t>
            </a:r>
            <a:r>
              <a:rPr lang="en-US" sz="2000" b="1" dirty="0"/>
              <a:t> </a:t>
            </a:r>
            <a:r>
              <a:rPr lang="en-US" sz="2000" b="1" dirty="0" err="1"/>
              <a:t>phản</a:t>
            </a:r>
            <a:r>
              <a:rPr lang="en-US" sz="2000" b="1" dirty="0"/>
              <a:t> </a:t>
            </a:r>
            <a:r>
              <a:rPr lang="en-US" sz="2000" b="1" dirty="0" err="1"/>
              <a:t>kháng</a:t>
            </a:r>
            <a:r>
              <a:rPr lang="en-US" sz="2000" b="1" dirty="0"/>
              <a:t>):</a:t>
            </a:r>
            <a:r>
              <a:rPr lang="en-US" sz="2000" dirty="0"/>
              <a:t> </a:t>
            </a:r>
            <a:r>
              <a:rPr lang="en-US" sz="2000" dirty="0" err="1"/>
              <a:t>năng</a:t>
            </a:r>
            <a:r>
              <a:rPr lang="en-US" sz="2000" dirty="0"/>
              <a:t> </a:t>
            </a:r>
            <a:r>
              <a:rPr lang="en-US" sz="2000" dirty="0" err="1"/>
              <a:t>lượng</a:t>
            </a:r>
            <a:r>
              <a:rPr lang="en-US" sz="2000" dirty="0"/>
              <a:t> dao </a:t>
            </a:r>
            <a:r>
              <a:rPr lang="en-US" sz="2000" dirty="0" err="1"/>
              <a:t>động</a:t>
            </a:r>
            <a:r>
              <a:rPr lang="en-US" sz="2000" dirty="0"/>
              <a:t> </a:t>
            </a:r>
            <a:r>
              <a:rPr lang="en-US" sz="2000" dirty="0" err="1"/>
              <a:t>không</a:t>
            </a:r>
            <a:r>
              <a:rPr lang="en-US" sz="2000" dirty="0"/>
              <a:t> </a:t>
            </a:r>
            <a:r>
              <a:rPr lang="en-US" sz="2000" dirty="0" err="1"/>
              <a:t>tiêu</a:t>
            </a:r>
            <a:r>
              <a:rPr lang="en-US" sz="2000" dirty="0"/>
              <a:t> </a:t>
            </a:r>
            <a:r>
              <a:rPr lang="en-US" sz="2000" dirty="0" err="1"/>
              <a:t>thụ</a:t>
            </a:r>
            <a:r>
              <a:rPr lang="en-US" sz="2000" dirty="0"/>
              <a:t>.</a:t>
            </a:r>
          </a:p>
          <a:p>
            <a:pPr marL="342900" lvl="1" indent="-342900">
              <a:lnSpc>
                <a:spcPct val="120000"/>
              </a:lnSpc>
              <a:spcBef>
                <a:spcPts val="600"/>
              </a:spcBef>
              <a:buFont typeface="Aptos" panose="020B0004020202020204" pitchFamily="34" charset="0"/>
              <a:buChar char="─"/>
            </a:pPr>
            <a:r>
              <a:rPr lang="en-US" sz="2000" b="1" dirty="0"/>
              <a:t>S (</a:t>
            </a:r>
            <a:r>
              <a:rPr lang="en-US" sz="2000" b="1" dirty="0" err="1"/>
              <a:t>công</a:t>
            </a:r>
            <a:r>
              <a:rPr lang="en-US" sz="2000" b="1" dirty="0"/>
              <a:t> </a:t>
            </a:r>
            <a:r>
              <a:rPr lang="en-US" sz="2000" b="1" dirty="0" err="1"/>
              <a:t>suất</a:t>
            </a:r>
            <a:r>
              <a:rPr lang="en-US" sz="2000" b="1" dirty="0"/>
              <a:t> </a:t>
            </a:r>
            <a:r>
              <a:rPr lang="en-US" sz="2000" b="1" dirty="0" err="1"/>
              <a:t>biểu</a:t>
            </a:r>
            <a:r>
              <a:rPr lang="en-US" sz="2000" b="1" dirty="0"/>
              <a:t> </a:t>
            </a:r>
            <a:r>
              <a:rPr lang="en-US" sz="2000" b="1" dirty="0" err="1"/>
              <a:t>kiến</a:t>
            </a:r>
            <a:r>
              <a:rPr lang="en-US" sz="2000" b="1" dirty="0"/>
              <a:t>):</a:t>
            </a:r>
            <a:r>
              <a:rPr lang="en-US" sz="2000" dirty="0"/>
              <a:t> </a:t>
            </a:r>
            <a:r>
              <a:rPr lang="en-US" sz="2000" dirty="0" err="1"/>
              <a:t>tổng</a:t>
            </a:r>
            <a:r>
              <a:rPr lang="en-US" sz="2000" dirty="0"/>
              <a:t> </a:t>
            </a:r>
            <a:r>
              <a:rPr lang="en-US" sz="2000" dirty="0" err="1"/>
              <a:t>hợp</a:t>
            </a:r>
            <a:r>
              <a:rPr lang="en-US" sz="2000" dirty="0"/>
              <a:t> P </a:t>
            </a:r>
            <a:r>
              <a:rPr lang="en-US" sz="2000" dirty="0" err="1"/>
              <a:t>và</a:t>
            </a:r>
            <a:r>
              <a:rPr lang="en-US" sz="2000" dirty="0"/>
              <a:t> Q.</a:t>
            </a:r>
          </a:p>
          <a:p>
            <a:pPr marL="228600" indent="-228600">
              <a:lnSpc>
                <a:spcPct val="120000"/>
              </a:lnSpc>
              <a:spcBef>
                <a:spcPts val="1000"/>
              </a:spcBef>
              <a:buFont typeface="Arial" panose="020B0604020202020204" pitchFamily="34" charset="0"/>
              <a:buChar char="•"/>
            </a:pPr>
            <a:r>
              <a:rPr lang="en-US" sz="2000" b="1" dirty="0"/>
              <a:t>🔋 </a:t>
            </a:r>
            <a:r>
              <a:rPr lang="en-US" sz="2000" b="1" dirty="0" err="1"/>
              <a:t>Tính</a:t>
            </a:r>
            <a:r>
              <a:rPr lang="en-US" sz="2000" b="1" dirty="0"/>
              <a:t> </a:t>
            </a:r>
            <a:r>
              <a:rPr lang="en-US" sz="2000" b="1" dirty="0" err="1"/>
              <a:t>điện</a:t>
            </a:r>
            <a:r>
              <a:rPr lang="en-US" sz="2000" b="1" dirty="0"/>
              <a:t> </a:t>
            </a:r>
            <a:r>
              <a:rPr lang="en-US" sz="2000" b="1" dirty="0" err="1"/>
              <a:t>năng</a:t>
            </a:r>
            <a:r>
              <a:rPr lang="en-US" sz="2000" b="1" dirty="0"/>
              <a:t> </a:t>
            </a:r>
            <a:r>
              <a:rPr lang="en-US" sz="2000" b="1" dirty="0" err="1"/>
              <a:t>tiêu</a:t>
            </a:r>
            <a:r>
              <a:rPr lang="en-US" sz="2000" b="1" dirty="0"/>
              <a:t> </a:t>
            </a:r>
            <a:r>
              <a:rPr lang="en-US" sz="2000" b="1" dirty="0" err="1"/>
              <a:t>thụ</a:t>
            </a:r>
            <a:endParaRPr lang="en-US" sz="2000" dirty="0"/>
          </a:p>
          <a:p>
            <a:pPr marL="342900" indent="-342900">
              <a:lnSpc>
                <a:spcPct val="120000"/>
              </a:lnSpc>
              <a:spcBef>
                <a:spcPts val="600"/>
              </a:spcBef>
              <a:buFont typeface="Aptos" panose="020B0004020202020204" pitchFamily="34" charset="0"/>
              <a:buChar char="─"/>
            </a:pPr>
            <a:r>
              <a:rPr lang="en-US" sz="2000" dirty="0"/>
              <a:t>Công </a:t>
            </a:r>
            <a:r>
              <a:rPr lang="en-US" sz="2000" dirty="0" err="1"/>
              <a:t>tơ</a:t>
            </a:r>
            <a:r>
              <a:rPr lang="en-US" sz="2000" dirty="0"/>
              <a:t> </a:t>
            </a:r>
            <a:r>
              <a:rPr lang="en-US" sz="2000" dirty="0" err="1"/>
              <a:t>điện</a:t>
            </a:r>
            <a:r>
              <a:rPr lang="en-US" sz="2000" dirty="0"/>
              <a:t> </a:t>
            </a:r>
            <a:r>
              <a:rPr lang="en-US" sz="2000" dirty="0" err="1"/>
              <a:t>tử</a:t>
            </a:r>
            <a:r>
              <a:rPr lang="en-US" sz="2000" dirty="0"/>
              <a:t> </a:t>
            </a:r>
            <a:r>
              <a:rPr lang="en-US" sz="2000" dirty="0" err="1"/>
              <a:t>thực</a:t>
            </a:r>
            <a:r>
              <a:rPr lang="en-US" sz="2000" dirty="0"/>
              <a:t> </a:t>
            </a:r>
            <a:r>
              <a:rPr lang="en-US" sz="2000" dirty="0" err="1"/>
              <a:t>hiện</a:t>
            </a:r>
            <a:r>
              <a:rPr lang="en-US" sz="2000" dirty="0"/>
              <a:t> </a:t>
            </a:r>
            <a:r>
              <a:rPr lang="en-US" sz="2000" b="1" dirty="0" err="1"/>
              <a:t>tích</a:t>
            </a:r>
            <a:r>
              <a:rPr lang="en-US" sz="2000" b="1" dirty="0"/>
              <a:t> </a:t>
            </a:r>
            <a:r>
              <a:rPr lang="en-US" sz="2000" b="1" dirty="0" err="1"/>
              <a:t>phân</a:t>
            </a:r>
            <a:r>
              <a:rPr lang="en-US" sz="2000" b="1" dirty="0"/>
              <a:t> </a:t>
            </a:r>
            <a:r>
              <a:rPr lang="en-US" sz="2000" b="1" dirty="0" err="1"/>
              <a:t>công</a:t>
            </a:r>
            <a:r>
              <a:rPr lang="en-US" sz="2000" b="1" dirty="0"/>
              <a:t> </a:t>
            </a:r>
            <a:r>
              <a:rPr lang="en-US" sz="2000" b="1" dirty="0" err="1"/>
              <a:t>suất</a:t>
            </a:r>
            <a:r>
              <a:rPr lang="en-US" sz="2000" b="1" dirty="0"/>
              <a:t> </a:t>
            </a:r>
            <a:r>
              <a:rPr lang="en-US" sz="2000" b="1" dirty="0" err="1"/>
              <a:t>theo</a:t>
            </a:r>
            <a:r>
              <a:rPr lang="en-US" sz="2000" b="1" dirty="0"/>
              <a:t> </a:t>
            </a:r>
            <a:r>
              <a:rPr lang="en-US" sz="2000" b="1" dirty="0" err="1"/>
              <a:t>thời</a:t>
            </a:r>
            <a:r>
              <a:rPr lang="en-US" sz="2000" b="1" dirty="0"/>
              <a:t> </a:t>
            </a:r>
            <a:r>
              <a:rPr lang="en-US" sz="2000" b="1" dirty="0" err="1"/>
              <a:t>gian</a:t>
            </a:r>
            <a:r>
              <a:rPr lang="en-US" sz="2000" dirty="0"/>
              <a:t> </a:t>
            </a:r>
            <a:r>
              <a:rPr lang="en-US" sz="2000" dirty="0" err="1"/>
              <a:t>để</a:t>
            </a:r>
            <a:r>
              <a:rPr lang="en-US" sz="2000" dirty="0"/>
              <a:t> </a:t>
            </a:r>
            <a:r>
              <a:rPr lang="en-US" sz="2000" dirty="0" err="1"/>
              <a:t>tính</a:t>
            </a:r>
            <a:r>
              <a:rPr lang="en-US" sz="2000" dirty="0"/>
              <a:t>:</a:t>
            </a:r>
          </a:p>
          <a:p>
            <a:pPr marL="342900" lvl="1" indent="-342900">
              <a:lnSpc>
                <a:spcPct val="120000"/>
              </a:lnSpc>
              <a:spcBef>
                <a:spcPts val="600"/>
              </a:spcBef>
              <a:buFont typeface="Aptos" panose="020B0004020202020204" pitchFamily="34" charset="0"/>
              <a:buChar char="─"/>
            </a:pPr>
            <a:r>
              <a:rPr lang="en-US" sz="2000" b="1" dirty="0" err="1"/>
              <a:t>Điện</a:t>
            </a:r>
            <a:r>
              <a:rPr lang="en-US" sz="2000" b="1" dirty="0"/>
              <a:t> </a:t>
            </a:r>
            <a:r>
              <a:rPr lang="en-US" sz="2000" b="1" dirty="0" err="1"/>
              <a:t>năng</a:t>
            </a:r>
            <a:r>
              <a:rPr lang="en-US" sz="2000" b="1" dirty="0"/>
              <a:t> </a:t>
            </a:r>
            <a:r>
              <a:rPr lang="en-US" sz="2000" b="1" dirty="0" err="1"/>
              <a:t>tiêu</a:t>
            </a:r>
            <a:r>
              <a:rPr lang="en-US" sz="2000" b="1" dirty="0"/>
              <a:t> </a:t>
            </a:r>
            <a:r>
              <a:rPr lang="en-US" sz="2000" b="1" dirty="0" err="1"/>
              <a:t>thụ</a:t>
            </a:r>
            <a:r>
              <a:rPr lang="en-US" sz="2000" b="1" dirty="0"/>
              <a:t> (</a:t>
            </a:r>
            <a:r>
              <a:rPr lang="en-US" sz="2000" b="1" dirty="0" err="1"/>
              <a:t>Wh</a:t>
            </a:r>
            <a:r>
              <a:rPr lang="en-US" sz="2000" b="1" dirty="0"/>
              <a:t>, kWh)</a:t>
            </a:r>
            <a:r>
              <a:rPr lang="en-US" sz="2000" dirty="0"/>
              <a:t> </a:t>
            </a:r>
            <a:r>
              <a:rPr lang="en-US" sz="2000" dirty="0" err="1"/>
              <a:t>chính</a:t>
            </a:r>
            <a:r>
              <a:rPr lang="en-US" sz="2000" dirty="0"/>
              <a:t> </a:t>
            </a:r>
            <a:r>
              <a:rPr lang="en-US" sz="2000" dirty="0" err="1"/>
              <a:t>xác</a:t>
            </a:r>
            <a:r>
              <a:rPr lang="en-US" sz="2000" dirty="0"/>
              <a:t>, </a:t>
            </a:r>
            <a:r>
              <a:rPr lang="en-US" sz="2000" dirty="0" err="1"/>
              <a:t>liên</a:t>
            </a:r>
            <a:r>
              <a:rPr lang="en-US" sz="2000" dirty="0"/>
              <a:t> </a:t>
            </a:r>
            <a:r>
              <a:rPr lang="en-US" sz="2000" dirty="0" err="1"/>
              <a:t>tục</a:t>
            </a:r>
            <a:r>
              <a:rPr lang="en-US" sz="2000" dirty="0"/>
              <a:t> </a:t>
            </a:r>
            <a:r>
              <a:rPr lang="en-US" sz="2000" dirty="0" err="1"/>
              <a:t>theo</a:t>
            </a:r>
            <a:r>
              <a:rPr lang="en-US" sz="2000" dirty="0"/>
              <a:t> </a:t>
            </a:r>
            <a:r>
              <a:rPr lang="en-US" sz="2000" dirty="0" err="1"/>
              <a:t>thời</a:t>
            </a:r>
            <a:r>
              <a:rPr lang="en-US" sz="2000" dirty="0"/>
              <a:t> </a:t>
            </a:r>
            <a:r>
              <a:rPr lang="en-US" sz="2000" dirty="0" err="1"/>
              <a:t>gian</a:t>
            </a:r>
            <a:r>
              <a:rPr lang="en-US" sz="2000" dirty="0"/>
              <a:t> </a:t>
            </a:r>
            <a:r>
              <a:rPr lang="en-US" sz="2000" dirty="0" err="1"/>
              <a:t>thực</a:t>
            </a:r>
            <a:r>
              <a:rPr lang="en-US" sz="2000" dirty="0"/>
              <a:t>.</a:t>
            </a:r>
          </a:p>
          <a:p>
            <a:pPr marL="342900" indent="-342900">
              <a:lnSpc>
                <a:spcPct val="120000"/>
              </a:lnSpc>
              <a:spcBef>
                <a:spcPts val="600"/>
              </a:spcBef>
              <a:buFont typeface="Aptos" panose="020B0004020202020204" pitchFamily="34" charset="0"/>
              <a:buChar char="─"/>
            </a:pPr>
            <a:r>
              <a:rPr lang="en-US" sz="2000" dirty="0"/>
              <a:t>Các </a:t>
            </a:r>
            <a:r>
              <a:rPr lang="en-US" sz="2000" dirty="0" err="1"/>
              <a:t>giá</a:t>
            </a:r>
            <a:r>
              <a:rPr lang="en-US" sz="2000" dirty="0"/>
              <a:t> </a:t>
            </a:r>
            <a:r>
              <a:rPr lang="en-US" sz="2000" dirty="0" err="1"/>
              <a:t>trị</a:t>
            </a:r>
            <a:r>
              <a:rPr lang="en-US" sz="2000" dirty="0"/>
              <a:t> </a:t>
            </a:r>
            <a:r>
              <a:rPr lang="en-US" sz="2000" dirty="0" err="1"/>
              <a:t>này</a:t>
            </a:r>
            <a:r>
              <a:rPr lang="en-US" sz="2000" dirty="0"/>
              <a:t> </a:t>
            </a:r>
            <a:r>
              <a:rPr lang="en-US" sz="2000" dirty="0" err="1"/>
              <a:t>được</a:t>
            </a:r>
            <a:r>
              <a:rPr lang="en-US" sz="2000" dirty="0"/>
              <a:t> </a:t>
            </a:r>
            <a:r>
              <a:rPr lang="en-US" sz="2000" dirty="0" err="1"/>
              <a:t>xử</a:t>
            </a:r>
            <a:r>
              <a:rPr lang="en-US" sz="2000" dirty="0"/>
              <a:t> </a:t>
            </a:r>
            <a:r>
              <a:rPr lang="en-US" sz="2000" dirty="0" err="1"/>
              <a:t>lý</a:t>
            </a:r>
            <a:r>
              <a:rPr lang="en-US" sz="2000" dirty="0"/>
              <a:t> </a:t>
            </a:r>
            <a:r>
              <a:rPr lang="en-US" sz="2000" dirty="0" err="1"/>
              <a:t>bởi</a:t>
            </a:r>
            <a:r>
              <a:rPr lang="en-US" sz="2000" dirty="0"/>
              <a:t> vi </a:t>
            </a:r>
            <a:r>
              <a:rPr lang="en-US" sz="2000" dirty="0" err="1"/>
              <a:t>điều</a:t>
            </a:r>
            <a:r>
              <a:rPr lang="en-US" sz="2000" dirty="0"/>
              <a:t> </a:t>
            </a:r>
            <a:r>
              <a:rPr lang="en-US" sz="2000" dirty="0" err="1"/>
              <a:t>khiển</a:t>
            </a:r>
            <a:r>
              <a:rPr lang="en-US" sz="2000" dirty="0"/>
              <a:t> </a:t>
            </a:r>
            <a:r>
              <a:rPr lang="en-US" sz="2000" dirty="0" err="1"/>
              <a:t>và</a:t>
            </a:r>
            <a:r>
              <a:rPr lang="en-US" sz="2000" dirty="0"/>
              <a:t> </a:t>
            </a:r>
            <a:r>
              <a:rPr lang="en-US" sz="2000" dirty="0" err="1"/>
              <a:t>hiển</a:t>
            </a:r>
            <a:r>
              <a:rPr lang="en-US" sz="2000" dirty="0"/>
              <a:t> </a:t>
            </a:r>
            <a:r>
              <a:rPr lang="en-US" sz="2000" dirty="0" err="1"/>
              <a:t>thị</a:t>
            </a:r>
            <a:r>
              <a:rPr lang="en-US" sz="2000" dirty="0"/>
              <a:t> qua </a:t>
            </a:r>
            <a:r>
              <a:rPr lang="en-US" sz="2000" dirty="0" err="1"/>
              <a:t>phần</a:t>
            </a:r>
            <a:r>
              <a:rPr lang="en-US" sz="2000" dirty="0"/>
              <a:t> </a:t>
            </a:r>
            <a:r>
              <a:rPr lang="en-US" sz="2000" dirty="0" err="1"/>
              <a:t>mềm</a:t>
            </a:r>
            <a:r>
              <a:rPr lang="en-US" sz="2000" dirty="0"/>
              <a:t>.</a:t>
            </a:r>
          </a:p>
        </p:txBody>
      </p:sp>
    </p:spTree>
    <p:extLst>
      <p:ext uri="{BB962C8B-B14F-4D97-AF65-F5344CB8AC3E}">
        <p14:creationId xmlns:p14="http://schemas.microsoft.com/office/powerpoint/2010/main" val="496406896"/>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arallelogram 2">
            <a:extLst>
              <a:ext uri="{FF2B5EF4-FFF2-40B4-BE49-F238E27FC236}">
                <a16:creationId xmlns:a16="http://schemas.microsoft.com/office/drawing/2014/main" id="{DA76B34A-0E3B-7856-0A65-63A781BB2AEB}"/>
              </a:ext>
            </a:extLst>
          </p:cNvPr>
          <p:cNvSpPr/>
          <p:nvPr/>
        </p:nvSpPr>
        <p:spPr>
          <a:xfrm>
            <a:off x="3621315" y="2632012"/>
            <a:ext cx="5994400" cy="1464443"/>
          </a:xfrm>
          <a:prstGeom prst="parallelogram">
            <a:avLst/>
          </a:prstGeom>
          <a:solidFill>
            <a:srgbClr val="5AC5B3">
              <a:alpha val="7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8B1D571-92F9-38F4-8177-CB4AE6AE47F9}"/>
              </a:ext>
            </a:extLst>
          </p:cNvPr>
          <p:cNvSpPr txBox="1"/>
          <p:nvPr/>
        </p:nvSpPr>
        <p:spPr>
          <a:xfrm>
            <a:off x="4245647" y="2825625"/>
            <a:ext cx="4745736" cy="1077218"/>
          </a:xfrm>
          <a:prstGeom prst="rect">
            <a:avLst/>
          </a:prstGeom>
          <a:noFill/>
        </p:spPr>
        <p:txBody>
          <a:bodyPr wrap="square" rtlCol="0">
            <a:spAutoFit/>
          </a:bodyPr>
          <a:lstStyle/>
          <a:p>
            <a:r>
              <a:rPr lang="en-US" sz="3200" b="1" dirty="0">
                <a:solidFill>
                  <a:schemeClr val="bg2">
                    <a:lumMod val="25000"/>
                  </a:schemeClr>
                </a:solidFill>
              </a:rPr>
              <a:t>THIẾT KẾ MÔ HÌNH HỆ THỐNG CÔ TƠ ĐIỆN TỬ</a:t>
            </a:r>
          </a:p>
        </p:txBody>
      </p:sp>
      <p:sp>
        <p:nvSpPr>
          <p:cNvPr id="4" name="Parallelogram 3">
            <a:extLst>
              <a:ext uri="{FF2B5EF4-FFF2-40B4-BE49-F238E27FC236}">
                <a16:creationId xmlns:a16="http://schemas.microsoft.com/office/drawing/2014/main" id="{EBDA1E91-E578-54F7-8D0D-25398B244E83}"/>
              </a:ext>
            </a:extLst>
          </p:cNvPr>
          <p:cNvSpPr/>
          <p:nvPr/>
        </p:nvSpPr>
        <p:spPr>
          <a:xfrm>
            <a:off x="3389087" y="2438400"/>
            <a:ext cx="5994400" cy="1464443"/>
          </a:xfrm>
          <a:prstGeom prst="parallelogram">
            <a:avLst/>
          </a:prstGeom>
          <a:noFill/>
          <a:ln w="28575">
            <a:solidFill>
              <a:srgbClr val="5AC5B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6CBE9A91-377F-0353-467D-F7577E64289B}"/>
              </a:ext>
            </a:extLst>
          </p:cNvPr>
          <p:cNvSpPr txBox="1"/>
          <p:nvPr/>
        </p:nvSpPr>
        <p:spPr>
          <a:xfrm>
            <a:off x="1875004" y="2062625"/>
            <a:ext cx="801278" cy="2215991"/>
          </a:xfrm>
          <a:prstGeom prst="rect">
            <a:avLst/>
          </a:prstGeom>
          <a:noFill/>
        </p:spPr>
        <p:txBody>
          <a:bodyPr wrap="square" rtlCol="0">
            <a:spAutoFit/>
          </a:bodyPr>
          <a:lstStyle/>
          <a:p>
            <a:r>
              <a:rPr lang="en-US" sz="13800" u="sng" dirty="0">
                <a:solidFill>
                  <a:srgbClr val="5AC5B3"/>
                </a:solidFill>
                <a:latin typeface="Arial Black" panose="020B0A04020102020204" pitchFamily="34" charset="0"/>
              </a:rPr>
              <a:t>2</a:t>
            </a:r>
          </a:p>
        </p:txBody>
      </p:sp>
    </p:spTree>
    <p:extLst>
      <p:ext uri="{BB962C8B-B14F-4D97-AF65-F5344CB8AC3E}">
        <p14:creationId xmlns:p14="http://schemas.microsoft.com/office/powerpoint/2010/main" val="122691988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26A2700-9944-9EA8-946B-09572ADE5BB6}"/>
              </a:ext>
            </a:extLst>
          </p:cNvPr>
          <p:cNvSpPr txBox="1"/>
          <p:nvPr/>
        </p:nvSpPr>
        <p:spPr>
          <a:xfrm>
            <a:off x="194310" y="1114743"/>
            <a:ext cx="5257800" cy="3600986"/>
          </a:xfrm>
          <a:prstGeom prst="rect">
            <a:avLst/>
          </a:prstGeom>
          <a:noFill/>
        </p:spPr>
        <p:txBody>
          <a:bodyPr wrap="square">
            <a:spAutoFit/>
          </a:bodyPr>
          <a:lstStyle/>
          <a:p>
            <a:pPr marL="285750" indent="-285750">
              <a:spcBef>
                <a:spcPts val="600"/>
              </a:spcBef>
              <a:buFont typeface="Arial" panose="020B0604020202020204" pitchFamily="34" charset="0"/>
              <a:buChar char="•"/>
            </a:pPr>
            <a:r>
              <a:rPr lang="vi-VN" b="1" dirty="0"/>
              <a:t>Khối đo lường</a:t>
            </a:r>
            <a:r>
              <a:rPr lang="en-US" b="1" dirty="0"/>
              <a:t>: </a:t>
            </a:r>
            <a:r>
              <a:rPr lang="vi-VN" dirty="0"/>
              <a:t>Nhận tín hiệu dòng và điện áp</a:t>
            </a:r>
          </a:p>
          <a:p>
            <a:pPr marL="285750" indent="-285750">
              <a:spcBef>
                <a:spcPts val="600"/>
              </a:spcBef>
              <a:buFont typeface="Arial" panose="020B0604020202020204" pitchFamily="34" charset="0"/>
              <a:buChar char="•"/>
            </a:pPr>
            <a:r>
              <a:rPr lang="vi-VN" b="1" dirty="0"/>
              <a:t>Khối xử lý trung tâm</a:t>
            </a:r>
            <a:r>
              <a:rPr lang="en-US" b="1" dirty="0"/>
              <a:t>:</a:t>
            </a:r>
            <a:r>
              <a:rPr lang="vi-VN" dirty="0"/>
              <a:t>Xử lý dữ liệu và điều khiển các khối còn lại.</a:t>
            </a:r>
          </a:p>
          <a:p>
            <a:pPr marL="285750" indent="-285750">
              <a:spcBef>
                <a:spcPts val="600"/>
              </a:spcBef>
              <a:buFont typeface="Arial" panose="020B0604020202020204" pitchFamily="34" charset="0"/>
              <a:buChar char="•"/>
            </a:pPr>
            <a:r>
              <a:rPr lang="vi-VN" b="1" dirty="0"/>
              <a:t>Khối hiển thị</a:t>
            </a:r>
            <a:r>
              <a:rPr lang="en-US" b="1" dirty="0"/>
              <a:t> :</a:t>
            </a:r>
            <a:r>
              <a:rPr lang="vi-VN" dirty="0"/>
              <a:t>Sử dụng LED 7 đoạn</a:t>
            </a:r>
            <a:r>
              <a:rPr lang="en-US" dirty="0"/>
              <a:t> </a:t>
            </a:r>
            <a:r>
              <a:rPr lang="en-US" dirty="0" err="1"/>
              <a:t>đê</a:t>
            </a:r>
            <a:r>
              <a:rPr lang="en-US" dirty="0"/>
              <a:t> </a:t>
            </a:r>
            <a:r>
              <a:rPr lang="en-US" dirty="0" err="1"/>
              <a:t>hiển</a:t>
            </a:r>
            <a:r>
              <a:rPr lang="en-US" dirty="0"/>
              <a:t> </a:t>
            </a:r>
            <a:r>
              <a:rPr lang="en-US" dirty="0" err="1"/>
              <a:t>thị</a:t>
            </a:r>
            <a:r>
              <a:rPr lang="en-US" dirty="0"/>
              <a:t> </a:t>
            </a:r>
            <a:r>
              <a:rPr lang="en-US" dirty="0" err="1"/>
              <a:t>số</a:t>
            </a:r>
            <a:r>
              <a:rPr lang="en-US" dirty="0"/>
              <a:t> </a:t>
            </a:r>
            <a:r>
              <a:rPr lang="en-US" dirty="0" err="1"/>
              <a:t>liệu</a:t>
            </a:r>
            <a:r>
              <a:rPr lang="en-US" dirty="0"/>
              <a:t>.</a:t>
            </a:r>
            <a:endParaRPr lang="vi-VN" dirty="0"/>
          </a:p>
          <a:p>
            <a:pPr marL="285750" indent="-285750">
              <a:spcBef>
                <a:spcPts val="600"/>
              </a:spcBef>
              <a:buFont typeface="Arial" panose="020B0604020202020204" pitchFamily="34" charset="0"/>
              <a:buChar char="•"/>
            </a:pPr>
            <a:r>
              <a:rPr lang="vi-VN" b="1" dirty="0"/>
              <a:t>Khối truyền thông RS485</a:t>
            </a:r>
            <a:r>
              <a:rPr lang="en-US" b="1" dirty="0"/>
              <a:t>: </a:t>
            </a:r>
            <a:r>
              <a:rPr lang="vi-VN" dirty="0"/>
              <a:t>Giao tiếp giữa</a:t>
            </a:r>
            <a:r>
              <a:rPr lang="en-US" dirty="0"/>
              <a:t> </a:t>
            </a:r>
            <a:r>
              <a:rPr lang="en-US" dirty="0" err="1"/>
              <a:t>công</a:t>
            </a:r>
            <a:r>
              <a:rPr lang="en-US" dirty="0"/>
              <a:t> </a:t>
            </a:r>
            <a:r>
              <a:rPr lang="en-US" dirty="0" err="1"/>
              <a:t>tơ</a:t>
            </a:r>
            <a:r>
              <a:rPr lang="en-US" dirty="0"/>
              <a:t> </a:t>
            </a:r>
            <a:r>
              <a:rPr lang="en-US" dirty="0" err="1"/>
              <a:t>và</a:t>
            </a:r>
            <a:r>
              <a:rPr lang="en-US" dirty="0"/>
              <a:t> </a:t>
            </a:r>
            <a:r>
              <a:rPr lang="en-US" dirty="0" err="1"/>
              <a:t>máy</a:t>
            </a:r>
            <a:r>
              <a:rPr lang="en-US" dirty="0"/>
              <a:t> </a:t>
            </a:r>
            <a:r>
              <a:rPr lang="en-US" dirty="0" err="1"/>
              <a:t>tính</a:t>
            </a:r>
            <a:endParaRPr lang="vi-VN" dirty="0"/>
          </a:p>
          <a:p>
            <a:pPr marL="285750" indent="-285750">
              <a:spcBef>
                <a:spcPts val="600"/>
              </a:spcBef>
              <a:buFont typeface="Arial" panose="020B0604020202020204" pitchFamily="34" charset="0"/>
              <a:buChar char="•"/>
            </a:pPr>
            <a:r>
              <a:rPr lang="vi-VN" b="1" dirty="0"/>
              <a:t>Khối nguồn</a:t>
            </a:r>
            <a:r>
              <a:rPr lang="en-US" b="1" dirty="0"/>
              <a:t>: </a:t>
            </a:r>
            <a:r>
              <a:rPr lang="vi-VN" dirty="0"/>
              <a:t>Mạch nguồn hạ áp và ổn định điện áp cho toàn hệ thống.</a:t>
            </a:r>
            <a:endParaRPr lang="en-US" dirty="0"/>
          </a:p>
          <a:p>
            <a:pPr marL="285750" indent="-285750">
              <a:spcBef>
                <a:spcPts val="600"/>
              </a:spcBef>
              <a:buFont typeface="Arial" panose="020B0604020202020204" pitchFamily="34" charset="0"/>
              <a:buChar char="•"/>
            </a:pPr>
            <a:r>
              <a:rPr lang="en-US" b="1" dirty="0" err="1"/>
              <a:t>Khối</a:t>
            </a:r>
            <a:r>
              <a:rPr lang="en-US" b="1" dirty="0"/>
              <a:t> </a:t>
            </a:r>
            <a:r>
              <a:rPr lang="en-US" b="1" dirty="0" err="1"/>
              <a:t>lưu</a:t>
            </a:r>
            <a:r>
              <a:rPr lang="en-US" b="1" dirty="0"/>
              <a:t> </a:t>
            </a:r>
            <a:r>
              <a:rPr lang="en-US" b="1" dirty="0" err="1"/>
              <a:t>trữ</a:t>
            </a:r>
            <a:r>
              <a:rPr lang="en-US" b="1" dirty="0"/>
              <a:t> </a:t>
            </a:r>
            <a:r>
              <a:rPr lang="en-US" b="1" dirty="0" err="1"/>
              <a:t>dữ</a:t>
            </a:r>
            <a:r>
              <a:rPr lang="en-US" b="1" dirty="0"/>
              <a:t> </a:t>
            </a:r>
            <a:r>
              <a:rPr lang="en-US" b="1" dirty="0" err="1"/>
              <a:t>liệu</a:t>
            </a:r>
            <a:r>
              <a:rPr lang="en-US" b="1" dirty="0"/>
              <a:t>:</a:t>
            </a:r>
            <a:r>
              <a:rPr lang="en-US" dirty="0"/>
              <a:t> Lưu </a:t>
            </a:r>
            <a:r>
              <a:rPr lang="en-US" dirty="0" err="1"/>
              <a:t>các</a:t>
            </a:r>
            <a:r>
              <a:rPr lang="en-US" dirty="0"/>
              <a:t> </a:t>
            </a:r>
            <a:r>
              <a:rPr lang="en-US" dirty="0" err="1"/>
              <a:t>thông</a:t>
            </a:r>
            <a:r>
              <a:rPr lang="en-US" dirty="0"/>
              <a:t> </a:t>
            </a:r>
            <a:r>
              <a:rPr lang="en-US" dirty="0" err="1"/>
              <a:t>số</a:t>
            </a:r>
            <a:r>
              <a:rPr lang="en-US" dirty="0"/>
              <a:t>.</a:t>
            </a:r>
          </a:p>
          <a:p>
            <a:pPr marL="285750" indent="-285750">
              <a:spcBef>
                <a:spcPts val="600"/>
              </a:spcBef>
              <a:buFont typeface="Arial" panose="020B0604020202020204" pitchFamily="34" charset="0"/>
              <a:buChar char="•"/>
            </a:pPr>
            <a:r>
              <a:rPr lang="en-US" b="1" dirty="0" err="1"/>
              <a:t>Khối</a:t>
            </a:r>
            <a:r>
              <a:rPr lang="en-US" b="1" dirty="0"/>
              <a:t> </a:t>
            </a:r>
            <a:r>
              <a:rPr lang="en-US" b="1" dirty="0" err="1"/>
              <a:t>điều</a:t>
            </a:r>
            <a:r>
              <a:rPr lang="en-US" b="1" dirty="0"/>
              <a:t> </a:t>
            </a:r>
            <a:r>
              <a:rPr lang="en-US" b="1" dirty="0" err="1"/>
              <a:t>khiển</a:t>
            </a:r>
            <a:r>
              <a:rPr lang="en-US" b="1" dirty="0"/>
              <a:t> </a:t>
            </a:r>
            <a:r>
              <a:rPr lang="en-US" b="1" dirty="0" err="1"/>
              <a:t>tải</a:t>
            </a:r>
            <a:r>
              <a:rPr lang="en-US" b="1" dirty="0"/>
              <a:t> : </a:t>
            </a:r>
            <a:r>
              <a:rPr lang="en-US" dirty="0" err="1"/>
              <a:t>Đóng</a:t>
            </a:r>
            <a:r>
              <a:rPr lang="en-US" dirty="0"/>
              <a:t> </a:t>
            </a:r>
            <a:r>
              <a:rPr lang="en-US" dirty="0" err="1"/>
              <a:t>hoặc</a:t>
            </a:r>
            <a:r>
              <a:rPr lang="en-US" dirty="0"/>
              <a:t> </a:t>
            </a:r>
            <a:r>
              <a:rPr lang="en-US" dirty="0" err="1"/>
              <a:t>cắt</a:t>
            </a:r>
            <a:r>
              <a:rPr lang="en-US" dirty="0"/>
              <a:t> </a:t>
            </a:r>
            <a:r>
              <a:rPr lang="en-US" dirty="0" err="1"/>
              <a:t>điện</a:t>
            </a:r>
            <a:r>
              <a:rPr lang="en-US" dirty="0"/>
              <a:t> </a:t>
            </a:r>
            <a:r>
              <a:rPr lang="en-US" dirty="0" err="1"/>
              <a:t>cho</a:t>
            </a:r>
            <a:r>
              <a:rPr lang="en-US" dirty="0"/>
              <a:t> </a:t>
            </a:r>
            <a:r>
              <a:rPr lang="en-US" dirty="0" err="1"/>
              <a:t>tải</a:t>
            </a:r>
            <a:r>
              <a:rPr lang="en-US" dirty="0"/>
              <a:t>.</a:t>
            </a:r>
            <a:endParaRPr lang="vi-VN" dirty="0"/>
          </a:p>
        </p:txBody>
      </p:sp>
      <p:sp>
        <p:nvSpPr>
          <p:cNvPr id="2" name="TextBox 1">
            <a:extLst>
              <a:ext uri="{FF2B5EF4-FFF2-40B4-BE49-F238E27FC236}">
                <a16:creationId xmlns:a16="http://schemas.microsoft.com/office/drawing/2014/main" id="{ADDF1C32-E43C-BE11-A98D-961CF469CEC8}"/>
              </a:ext>
            </a:extLst>
          </p:cNvPr>
          <p:cNvSpPr txBox="1"/>
          <p:nvPr/>
        </p:nvSpPr>
        <p:spPr>
          <a:xfrm>
            <a:off x="228600" y="335629"/>
            <a:ext cx="5257800" cy="491571"/>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400" b="1" kern="1200" dirty="0" err="1">
                <a:latin typeface="+mj-lt"/>
                <a:ea typeface="+mj-ea"/>
                <a:cs typeface="+mj-cs"/>
              </a:rPr>
              <a:t>Sơ</a:t>
            </a:r>
            <a:r>
              <a:rPr lang="en-US" sz="2400" b="1" kern="1200" dirty="0">
                <a:latin typeface="+mj-lt"/>
                <a:ea typeface="+mj-ea"/>
                <a:cs typeface="+mj-cs"/>
              </a:rPr>
              <a:t> </a:t>
            </a:r>
            <a:r>
              <a:rPr lang="en-US" sz="2400" b="1" kern="1200" dirty="0" err="1">
                <a:latin typeface="+mj-lt"/>
                <a:ea typeface="+mj-ea"/>
                <a:cs typeface="+mj-cs"/>
              </a:rPr>
              <a:t>đồ</a:t>
            </a:r>
            <a:r>
              <a:rPr lang="en-US" sz="2400" b="1" kern="1200" dirty="0">
                <a:latin typeface="+mj-lt"/>
                <a:ea typeface="+mj-ea"/>
                <a:cs typeface="+mj-cs"/>
              </a:rPr>
              <a:t> </a:t>
            </a:r>
            <a:r>
              <a:rPr lang="en-US" sz="2400" b="1" kern="1200" dirty="0" err="1">
                <a:latin typeface="+mj-lt"/>
                <a:ea typeface="+mj-ea"/>
                <a:cs typeface="+mj-cs"/>
              </a:rPr>
              <a:t>khối</a:t>
            </a:r>
            <a:r>
              <a:rPr lang="en-US" sz="2400" b="1" kern="1200" dirty="0">
                <a:latin typeface="+mj-lt"/>
                <a:ea typeface="+mj-ea"/>
                <a:cs typeface="+mj-cs"/>
              </a:rPr>
              <a:t> </a:t>
            </a:r>
            <a:r>
              <a:rPr lang="en-US" sz="2400" b="1" kern="1200" dirty="0" err="1">
                <a:latin typeface="+mj-lt"/>
                <a:ea typeface="+mj-ea"/>
                <a:cs typeface="+mj-cs"/>
              </a:rPr>
              <a:t>của</a:t>
            </a:r>
            <a:r>
              <a:rPr lang="en-US" sz="2400" b="1" kern="1200" dirty="0">
                <a:latin typeface="+mj-lt"/>
                <a:ea typeface="+mj-ea"/>
                <a:cs typeface="+mj-cs"/>
              </a:rPr>
              <a:t> </a:t>
            </a:r>
            <a:r>
              <a:rPr lang="en-US" sz="2400" b="1" kern="1200" dirty="0" err="1">
                <a:latin typeface="+mj-lt"/>
                <a:ea typeface="+mj-ea"/>
                <a:cs typeface="+mj-cs"/>
              </a:rPr>
              <a:t>công</a:t>
            </a:r>
            <a:r>
              <a:rPr lang="en-US" sz="2400" b="1" kern="1200" dirty="0">
                <a:latin typeface="+mj-lt"/>
                <a:ea typeface="+mj-ea"/>
                <a:cs typeface="+mj-cs"/>
              </a:rPr>
              <a:t> </a:t>
            </a:r>
            <a:r>
              <a:rPr lang="en-US" sz="2400" b="1" kern="1200" dirty="0" err="1">
                <a:latin typeface="+mj-lt"/>
                <a:ea typeface="+mj-ea"/>
                <a:cs typeface="+mj-cs"/>
              </a:rPr>
              <a:t>tơ</a:t>
            </a:r>
            <a:r>
              <a:rPr lang="en-US" sz="2400" b="1" kern="1200" dirty="0">
                <a:latin typeface="+mj-lt"/>
                <a:ea typeface="+mj-ea"/>
                <a:cs typeface="+mj-cs"/>
              </a:rPr>
              <a:t> </a:t>
            </a:r>
            <a:r>
              <a:rPr lang="en-US" sz="2400" b="1" kern="1200" dirty="0" err="1">
                <a:latin typeface="+mj-lt"/>
                <a:ea typeface="+mj-ea"/>
                <a:cs typeface="+mj-cs"/>
              </a:rPr>
              <a:t>điện</a:t>
            </a:r>
            <a:r>
              <a:rPr lang="en-US" sz="2400" b="1" kern="1200" dirty="0">
                <a:latin typeface="+mj-lt"/>
                <a:ea typeface="+mj-ea"/>
                <a:cs typeface="+mj-cs"/>
              </a:rPr>
              <a:t> </a:t>
            </a:r>
            <a:r>
              <a:rPr lang="en-US" sz="2400" b="1" kern="1200" dirty="0" err="1">
                <a:latin typeface="+mj-lt"/>
                <a:ea typeface="+mj-ea"/>
                <a:cs typeface="+mj-cs"/>
              </a:rPr>
              <a:t>tử</a:t>
            </a:r>
            <a:endParaRPr lang="en-US" sz="2400" b="1" kern="1200" dirty="0">
              <a:latin typeface="+mj-lt"/>
              <a:ea typeface="+mj-ea"/>
              <a:cs typeface="+mj-cs"/>
            </a:endParaRPr>
          </a:p>
        </p:txBody>
      </p:sp>
      <p:pic>
        <p:nvPicPr>
          <p:cNvPr id="3" name="Picture 2" descr="A diagram of a diagram&#10;&#10;AI-generated content may be incorrect.">
            <a:extLst>
              <a:ext uri="{FF2B5EF4-FFF2-40B4-BE49-F238E27FC236}">
                <a16:creationId xmlns:a16="http://schemas.microsoft.com/office/drawing/2014/main" id="{F5A081D1-83E4-706E-9227-523186A7B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8786" y="1114743"/>
            <a:ext cx="5473879" cy="3733165"/>
          </a:xfrm>
          <a:prstGeom prst="rect">
            <a:avLst/>
          </a:prstGeom>
        </p:spPr>
      </p:pic>
    </p:spTree>
    <p:extLst>
      <p:ext uri="{BB962C8B-B14F-4D97-AF65-F5344CB8AC3E}">
        <p14:creationId xmlns:p14="http://schemas.microsoft.com/office/powerpoint/2010/main" val="3712008467"/>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580</TotalTime>
  <Words>1667</Words>
  <Application>Microsoft Office PowerPoint</Application>
  <PresentationFormat>Widescreen</PresentationFormat>
  <Paragraphs>195</Paragraphs>
  <Slides>32</Slides>
  <Notes>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Aptos</vt:lpstr>
      <vt:lpstr>Aptos Display</vt:lpstr>
      <vt:lpstr>Arial</vt:lpstr>
      <vt:lpstr>Arial Black</vt:lpstr>
      <vt:lpstr>Calibri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LƯU ĐỒ THUẬT TOÁN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Hồng Miêu</dc:creator>
  <cp:lastModifiedBy>Hồng Miêu</cp:lastModifiedBy>
  <cp:revision>4</cp:revision>
  <dcterms:created xsi:type="dcterms:W3CDTF">2025-05-11T15:00:59Z</dcterms:created>
  <dcterms:modified xsi:type="dcterms:W3CDTF">2025-05-26T13:02:53Z</dcterms:modified>
</cp:coreProperties>
</file>